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6" r:id="rId2"/>
  </p:sldMasterIdLst>
  <p:notesMasterIdLst>
    <p:notesMasterId r:id="rId107"/>
  </p:notesMasterIdLst>
  <p:sldIdLst>
    <p:sldId id="257" r:id="rId3"/>
    <p:sldId id="3020" r:id="rId4"/>
    <p:sldId id="3136" r:id="rId5"/>
    <p:sldId id="972" r:id="rId6"/>
    <p:sldId id="258" r:id="rId7"/>
    <p:sldId id="3080" r:id="rId8"/>
    <p:sldId id="260" r:id="rId9"/>
    <p:sldId id="3081" r:id="rId10"/>
    <p:sldId id="3086" r:id="rId11"/>
    <p:sldId id="3079" r:id="rId12"/>
    <p:sldId id="261" r:id="rId13"/>
    <p:sldId id="262" r:id="rId14"/>
    <p:sldId id="263" r:id="rId15"/>
    <p:sldId id="3084" r:id="rId16"/>
    <p:sldId id="264" r:id="rId17"/>
    <p:sldId id="3087" r:id="rId18"/>
    <p:sldId id="265" r:id="rId19"/>
    <p:sldId id="3085" r:id="rId20"/>
    <p:sldId id="266" r:id="rId21"/>
    <p:sldId id="267" r:id="rId22"/>
    <p:sldId id="3088" r:id="rId23"/>
    <p:sldId id="3089" r:id="rId24"/>
    <p:sldId id="268" r:id="rId25"/>
    <p:sldId id="3091" r:id="rId26"/>
    <p:sldId id="3092" r:id="rId27"/>
    <p:sldId id="3093" r:id="rId28"/>
    <p:sldId id="3094" r:id="rId29"/>
    <p:sldId id="269" r:id="rId30"/>
    <p:sldId id="271" r:id="rId31"/>
    <p:sldId id="3090" r:id="rId32"/>
    <p:sldId id="270" r:id="rId33"/>
    <p:sldId id="272" r:id="rId34"/>
    <p:sldId id="273" r:id="rId35"/>
    <p:sldId id="274" r:id="rId36"/>
    <p:sldId id="275" r:id="rId37"/>
    <p:sldId id="276" r:id="rId38"/>
    <p:sldId id="277" r:id="rId39"/>
    <p:sldId id="3083" r:id="rId40"/>
    <p:sldId id="3082"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0" r:id="rId64"/>
    <p:sldId id="301" r:id="rId65"/>
    <p:sldId id="302" r:id="rId66"/>
    <p:sldId id="303" r:id="rId67"/>
    <p:sldId id="304" r:id="rId68"/>
    <p:sldId id="306" r:id="rId69"/>
    <p:sldId id="305" r:id="rId70"/>
    <p:sldId id="307" r:id="rId71"/>
    <p:sldId id="308" r:id="rId72"/>
    <p:sldId id="309" r:id="rId73"/>
    <p:sldId id="310" r:id="rId74"/>
    <p:sldId id="311" r:id="rId75"/>
    <p:sldId id="312" r:id="rId76"/>
    <p:sldId id="313" r:id="rId77"/>
    <p:sldId id="314" r:id="rId78"/>
    <p:sldId id="315" r:id="rId79"/>
    <p:sldId id="316" r:id="rId80"/>
    <p:sldId id="317" r:id="rId81"/>
    <p:sldId id="318" r:id="rId82"/>
    <p:sldId id="319" r:id="rId83"/>
    <p:sldId id="320" r:id="rId84"/>
    <p:sldId id="321" r:id="rId85"/>
    <p:sldId id="322" r:id="rId86"/>
    <p:sldId id="323" r:id="rId87"/>
    <p:sldId id="324" r:id="rId88"/>
    <p:sldId id="325" r:id="rId89"/>
    <p:sldId id="326" r:id="rId90"/>
    <p:sldId id="327" r:id="rId91"/>
    <p:sldId id="328" r:id="rId92"/>
    <p:sldId id="330" r:id="rId93"/>
    <p:sldId id="329" r:id="rId94"/>
    <p:sldId id="3139" r:id="rId95"/>
    <p:sldId id="3138" r:id="rId96"/>
    <p:sldId id="3137" r:id="rId97"/>
    <p:sldId id="3128" r:id="rId98"/>
    <p:sldId id="3129" r:id="rId99"/>
    <p:sldId id="3135" r:id="rId100"/>
    <p:sldId id="3134" r:id="rId101"/>
    <p:sldId id="3133" r:id="rId102"/>
    <p:sldId id="3131" r:id="rId103"/>
    <p:sldId id="3130" r:id="rId104"/>
    <p:sldId id="3127" r:id="rId105"/>
    <p:sldId id="3022" r:id="rId106"/>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257"/>
            <p14:sldId id="3020"/>
            <p14:sldId id="3136"/>
            <p14:sldId id="972"/>
          </p14:sldIdLst>
        </p14:section>
        <p14:section name="タイトルなしのセクション" id="{2222DC94-E039-4F92-8293-E592BEC64C49}">
          <p14:sldIdLst>
            <p14:sldId id="258"/>
            <p14:sldId id="3080"/>
            <p14:sldId id="260"/>
            <p14:sldId id="3081"/>
            <p14:sldId id="3086"/>
            <p14:sldId id="3079"/>
            <p14:sldId id="261"/>
            <p14:sldId id="262"/>
            <p14:sldId id="263"/>
            <p14:sldId id="3084"/>
            <p14:sldId id="264"/>
            <p14:sldId id="3087"/>
            <p14:sldId id="265"/>
            <p14:sldId id="3085"/>
            <p14:sldId id="266"/>
            <p14:sldId id="267"/>
            <p14:sldId id="3088"/>
            <p14:sldId id="3089"/>
            <p14:sldId id="268"/>
            <p14:sldId id="3091"/>
            <p14:sldId id="3092"/>
            <p14:sldId id="3093"/>
            <p14:sldId id="3094"/>
            <p14:sldId id="269"/>
            <p14:sldId id="271"/>
            <p14:sldId id="3090"/>
            <p14:sldId id="270"/>
            <p14:sldId id="272"/>
            <p14:sldId id="273"/>
            <p14:sldId id="274"/>
            <p14:sldId id="275"/>
            <p14:sldId id="276"/>
            <p14:sldId id="277"/>
            <p14:sldId id="3083"/>
            <p14:sldId id="3082"/>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6"/>
            <p14:sldId id="305"/>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30"/>
            <p14:sldId id="329"/>
            <p14:sldId id="3139"/>
            <p14:sldId id="3138"/>
            <p14:sldId id="3137"/>
            <p14:sldId id="3128"/>
            <p14:sldId id="3129"/>
            <p14:sldId id="3135"/>
            <p14:sldId id="3134"/>
            <p14:sldId id="3133"/>
            <p14:sldId id="3131"/>
            <p14:sldId id="3130"/>
            <p14:sldId id="3127"/>
            <p14:sldId id="3022"/>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9" autoAdjust="0"/>
    <p:restoredTop sz="96344" autoAdjust="0"/>
  </p:normalViewPr>
  <p:slideViewPr>
    <p:cSldViewPr snapToGrid="0" showGuides="1">
      <p:cViewPr varScale="1">
        <p:scale>
          <a:sx n="106" d="100"/>
          <a:sy n="106" d="100"/>
        </p:scale>
        <p:origin x="138" y="246"/>
      </p:cViewPr>
      <p:guideLst>
        <p:guide orient="horz" pos="2183"/>
        <p:guide pos="3817"/>
      </p:guideLst>
    </p:cSldViewPr>
  </p:slideViewPr>
  <p:notesTextViewPr>
    <p:cViewPr>
      <p:scale>
        <a:sx n="1" d="1"/>
        <a:sy n="1" d="1"/>
      </p:scale>
      <p:origin x="0" y="0"/>
    </p:cViewPr>
  </p:notesTextViewPr>
  <p:sorterViewPr>
    <p:cViewPr varScale="1">
      <p:scale>
        <a:sx n="100" d="100"/>
        <a:sy n="100" d="100"/>
      </p:scale>
      <p:origin x="0" y="-721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notesMaster" Target="notesMasters/notes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2024/3/28</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13</a:t>
            </a:fld>
            <a:endParaRPr kumimoji="1" lang="ja-JP" altLang="en-US"/>
          </a:p>
        </p:txBody>
      </p:sp>
    </p:spTree>
    <p:extLst>
      <p:ext uri="{BB962C8B-B14F-4D97-AF65-F5344CB8AC3E}">
        <p14:creationId xmlns:p14="http://schemas.microsoft.com/office/powerpoint/2010/main" val="290623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14</a:t>
            </a:fld>
            <a:endParaRPr kumimoji="1" lang="ja-JP" altLang="en-US"/>
          </a:p>
        </p:txBody>
      </p:sp>
    </p:spTree>
    <p:extLst>
      <p:ext uri="{BB962C8B-B14F-4D97-AF65-F5344CB8AC3E}">
        <p14:creationId xmlns:p14="http://schemas.microsoft.com/office/powerpoint/2010/main" val="955821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15</a:t>
            </a:fld>
            <a:endParaRPr kumimoji="1" lang="ja-JP" altLang="en-US"/>
          </a:p>
        </p:txBody>
      </p:sp>
    </p:spTree>
    <p:extLst>
      <p:ext uri="{BB962C8B-B14F-4D97-AF65-F5344CB8AC3E}">
        <p14:creationId xmlns:p14="http://schemas.microsoft.com/office/powerpoint/2010/main" val="3237844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16</a:t>
            </a:fld>
            <a:endParaRPr kumimoji="1" lang="ja-JP" altLang="en-US"/>
          </a:p>
        </p:txBody>
      </p:sp>
    </p:spTree>
    <p:extLst>
      <p:ext uri="{BB962C8B-B14F-4D97-AF65-F5344CB8AC3E}">
        <p14:creationId xmlns:p14="http://schemas.microsoft.com/office/powerpoint/2010/main" val="1436649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17</a:t>
            </a:fld>
            <a:endParaRPr kumimoji="1" lang="ja-JP" altLang="en-US"/>
          </a:p>
        </p:txBody>
      </p:sp>
    </p:spTree>
    <p:extLst>
      <p:ext uri="{BB962C8B-B14F-4D97-AF65-F5344CB8AC3E}">
        <p14:creationId xmlns:p14="http://schemas.microsoft.com/office/powerpoint/2010/main" val="2476217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18</a:t>
            </a:fld>
            <a:endParaRPr kumimoji="1" lang="ja-JP" altLang="en-US"/>
          </a:p>
        </p:txBody>
      </p:sp>
    </p:spTree>
    <p:extLst>
      <p:ext uri="{BB962C8B-B14F-4D97-AF65-F5344CB8AC3E}">
        <p14:creationId xmlns:p14="http://schemas.microsoft.com/office/powerpoint/2010/main" val="951824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19</a:t>
            </a:fld>
            <a:endParaRPr kumimoji="1" lang="ja-JP" altLang="en-US"/>
          </a:p>
        </p:txBody>
      </p:sp>
    </p:spTree>
    <p:extLst>
      <p:ext uri="{BB962C8B-B14F-4D97-AF65-F5344CB8AC3E}">
        <p14:creationId xmlns:p14="http://schemas.microsoft.com/office/powerpoint/2010/main" val="1914453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20</a:t>
            </a:fld>
            <a:endParaRPr kumimoji="1" lang="ja-JP" altLang="en-US"/>
          </a:p>
        </p:txBody>
      </p:sp>
    </p:spTree>
    <p:extLst>
      <p:ext uri="{BB962C8B-B14F-4D97-AF65-F5344CB8AC3E}">
        <p14:creationId xmlns:p14="http://schemas.microsoft.com/office/powerpoint/2010/main" val="1335659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21</a:t>
            </a:fld>
            <a:endParaRPr kumimoji="1" lang="ja-JP" altLang="en-US"/>
          </a:p>
        </p:txBody>
      </p:sp>
    </p:spTree>
    <p:extLst>
      <p:ext uri="{BB962C8B-B14F-4D97-AF65-F5344CB8AC3E}">
        <p14:creationId xmlns:p14="http://schemas.microsoft.com/office/powerpoint/2010/main" val="665449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22</a:t>
            </a:fld>
            <a:endParaRPr kumimoji="1" lang="ja-JP" altLang="en-US"/>
          </a:p>
        </p:txBody>
      </p:sp>
    </p:spTree>
    <p:extLst>
      <p:ext uri="{BB962C8B-B14F-4D97-AF65-F5344CB8AC3E}">
        <p14:creationId xmlns:p14="http://schemas.microsoft.com/office/powerpoint/2010/main" val="547135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877FC2-5A0F-48A6-8ECD-6B7A8F1A7552}"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722018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23</a:t>
            </a:fld>
            <a:endParaRPr kumimoji="1" lang="ja-JP" altLang="en-US"/>
          </a:p>
        </p:txBody>
      </p:sp>
    </p:spTree>
    <p:extLst>
      <p:ext uri="{BB962C8B-B14F-4D97-AF65-F5344CB8AC3E}">
        <p14:creationId xmlns:p14="http://schemas.microsoft.com/office/powerpoint/2010/main" val="1240321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24</a:t>
            </a:fld>
            <a:endParaRPr kumimoji="1" lang="ja-JP" altLang="en-US"/>
          </a:p>
        </p:txBody>
      </p:sp>
    </p:spTree>
    <p:extLst>
      <p:ext uri="{BB962C8B-B14F-4D97-AF65-F5344CB8AC3E}">
        <p14:creationId xmlns:p14="http://schemas.microsoft.com/office/powerpoint/2010/main" val="2391261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25</a:t>
            </a:fld>
            <a:endParaRPr kumimoji="1" lang="ja-JP" altLang="en-US"/>
          </a:p>
        </p:txBody>
      </p:sp>
    </p:spTree>
    <p:extLst>
      <p:ext uri="{BB962C8B-B14F-4D97-AF65-F5344CB8AC3E}">
        <p14:creationId xmlns:p14="http://schemas.microsoft.com/office/powerpoint/2010/main" val="557897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26</a:t>
            </a:fld>
            <a:endParaRPr kumimoji="1" lang="ja-JP" altLang="en-US"/>
          </a:p>
        </p:txBody>
      </p:sp>
    </p:spTree>
    <p:extLst>
      <p:ext uri="{BB962C8B-B14F-4D97-AF65-F5344CB8AC3E}">
        <p14:creationId xmlns:p14="http://schemas.microsoft.com/office/powerpoint/2010/main" val="2508871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27</a:t>
            </a:fld>
            <a:endParaRPr kumimoji="1" lang="ja-JP" altLang="en-US"/>
          </a:p>
        </p:txBody>
      </p:sp>
    </p:spTree>
    <p:extLst>
      <p:ext uri="{BB962C8B-B14F-4D97-AF65-F5344CB8AC3E}">
        <p14:creationId xmlns:p14="http://schemas.microsoft.com/office/powerpoint/2010/main" val="22594533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28</a:t>
            </a:fld>
            <a:endParaRPr kumimoji="1" lang="ja-JP" altLang="en-US"/>
          </a:p>
        </p:txBody>
      </p:sp>
    </p:spTree>
    <p:extLst>
      <p:ext uri="{BB962C8B-B14F-4D97-AF65-F5344CB8AC3E}">
        <p14:creationId xmlns:p14="http://schemas.microsoft.com/office/powerpoint/2010/main" val="12256955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29</a:t>
            </a:fld>
            <a:endParaRPr kumimoji="1" lang="ja-JP" altLang="en-US"/>
          </a:p>
        </p:txBody>
      </p:sp>
    </p:spTree>
    <p:extLst>
      <p:ext uri="{BB962C8B-B14F-4D97-AF65-F5344CB8AC3E}">
        <p14:creationId xmlns:p14="http://schemas.microsoft.com/office/powerpoint/2010/main" val="2094502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30</a:t>
            </a:fld>
            <a:endParaRPr kumimoji="1" lang="ja-JP" altLang="en-US"/>
          </a:p>
        </p:txBody>
      </p:sp>
    </p:spTree>
    <p:extLst>
      <p:ext uri="{BB962C8B-B14F-4D97-AF65-F5344CB8AC3E}">
        <p14:creationId xmlns:p14="http://schemas.microsoft.com/office/powerpoint/2010/main" val="4199404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31</a:t>
            </a:fld>
            <a:endParaRPr kumimoji="1" lang="ja-JP" altLang="en-US"/>
          </a:p>
        </p:txBody>
      </p:sp>
    </p:spTree>
    <p:extLst>
      <p:ext uri="{BB962C8B-B14F-4D97-AF65-F5344CB8AC3E}">
        <p14:creationId xmlns:p14="http://schemas.microsoft.com/office/powerpoint/2010/main" val="596269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32</a:t>
            </a:fld>
            <a:endParaRPr kumimoji="1" lang="ja-JP" altLang="en-US"/>
          </a:p>
        </p:txBody>
      </p:sp>
    </p:spTree>
    <p:extLst>
      <p:ext uri="{BB962C8B-B14F-4D97-AF65-F5344CB8AC3E}">
        <p14:creationId xmlns:p14="http://schemas.microsoft.com/office/powerpoint/2010/main" val="1365224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C52FB4-7F2E-4224-8EF8-4DD8B1D6615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7211320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33</a:t>
            </a:fld>
            <a:endParaRPr kumimoji="1" lang="ja-JP" altLang="en-US"/>
          </a:p>
        </p:txBody>
      </p:sp>
    </p:spTree>
    <p:extLst>
      <p:ext uri="{BB962C8B-B14F-4D97-AF65-F5344CB8AC3E}">
        <p14:creationId xmlns:p14="http://schemas.microsoft.com/office/powerpoint/2010/main" val="470819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34</a:t>
            </a:fld>
            <a:endParaRPr kumimoji="1" lang="ja-JP" altLang="en-US"/>
          </a:p>
        </p:txBody>
      </p:sp>
    </p:spTree>
    <p:extLst>
      <p:ext uri="{BB962C8B-B14F-4D97-AF65-F5344CB8AC3E}">
        <p14:creationId xmlns:p14="http://schemas.microsoft.com/office/powerpoint/2010/main" val="14241175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35</a:t>
            </a:fld>
            <a:endParaRPr kumimoji="1" lang="ja-JP" altLang="en-US"/>
          </a:p>
        </p:txBody>
      </p:sp>
    </p:spTree>
    <p:extLst>
      <p:ext uri="{BB962C8B-B14F-4D97-AF65-F5344CB8AC3E}">
        <p14:creationId xmlns:p14="http://schemas.microsoft.com/office/powerpoint/2010/main" val="2548046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36</a:t>
            </a:fld>
            <a:endParaRPr kumimoji="1" lang="ja-JP" altLang="en-US"/>
          </a:p>
        </p:txBody>
      </p:sp>
    </p:spTree>
    <p:extLst>
      <p:ext uri="{BB962C8B-B14F-4D97-AF65-F5344CB8AC3E}">
        <p14:creationId xmlns:p14="http://schemas.microsoft.com/office/powerpoint/2010/main" val="10073845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37</a:t>
            </a:fld>
            <a:endParaRPr kumimoji="1" lang="ja-JP" altLang="en-US"/>
          </a:p>
        </p:txBody>
      </p:sp>
    </p:spTree>
    <p:extLst>
      <p:ext uri="{BB962C8B-B14F-4D97-AF65-F5344CB8AC3E}">
        <p14:creationId xmlns:p14="http://schemas.microsoft.com/office/powerpoint/2010/main" val="10972067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38</a:t>
            </a:fld>
            <a:endParaRPr kumimoji="1" lang="ja-JP" altLang="en-US"/>
          </a:p>
        </p:txBody>
      </p:sp>
    </p:spTree>
    <p:extLst>
      <p:ext uri="{BB962C8B-B14F-4D97-AF65-F5344CB8AC3E}">
        <p14:creationId xmlns:p14="http://schemas.microsoft.com/office/powerpoint/2010/main" val="2354541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39</a:t>
            </a:fld>
            <a:endParaRPr kumimoji="1" lang="ja-JP" altLang="en-US"/>
          </a:p>
        </p:txBody>
      </p:sp>
    </p:spTree>
    <p:extLst>
      <p:ext uri="{BB962C8B-B14F-4D97-AF65-F5344CB8AC3E}">
        <p14:creationId xmlns:p14="http://schemas.microsoft.com/office/powerpoint/2010/main" val="38250444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40</a:t>
            </a:fld>
            <a:endParaRPr kumimoji="1" lang="ja-JP" altLang="en-US"/>
          </a:p>
        </p:txBody>
      </p:sp>
    </p:spTree>
    <p:extLst>
      <p:ext uri="{BB962C8B-B14F-4D97-AF65-F5344CB8AC3E}">
        <p14:creationId xmlns:p14="http://schemas.microsoft.com/office/powerpoint/2010/main" val="7451234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41</a:t>
            </a:fld>
            <a:endParaRPr kumimoji="1" lang="ja-JP" altLang="en-US"/>
          </a:p>
        </p:txBody>
      </p:sp>
    </p:spTree>
    <p:extLst>
      <p:ext uri="{BB962C8B-B14F-4D97-AF65-F5344CB8AC3E}">
        <p14:creationId xmlns:p14="http://schemas.microsoft.com/office/powerpoint/2010/main" val="10965937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42</a:t>
            </a:fld>
            <a:endParaRPr kumimoji="1" lang="ja-JP" altLang="en-US"/>
          </a:p>
        </p:txBody>
      </p:sp>
    </p:spTree>
    <p:extLst>
      <p:ext uri="{BB962C8B-B14F-4D97-AF65-F5344CB8AC3E}">
        <p14:creationId xmlns:p14="http://schemas.microsoft.com/office/powerpoint/2010/main" val="4004795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5</a:t>
            </a:fld>
            <a:endParaRPr kumimoji="1" lang="ja-JP" altLang="en-US"/>
          </a:p>
        </p:txBody>
      </p:sp>
    </p:spTree>
    <p:extLst>
      <p:ext uri="{BB962C8B-B14F-4D97-AF65-F5344CB8AC3E}">
        <p14:creationId xmlns:p14="http://schemas.microsoft.com/office/powerpoint/2010/main" val="34636203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43</a:t>
            </a:fld>
            <a:endParaRPr kumimoji="1" lang="ja-JP" altLang="en-US"/>
          </a:p>
        </p:txBody>
      </p:sp>
    </p:spTree>
    <p:extLst>
      <p:ext uri="{BB962C8B-B14F-4D97-AF65-F5344CB8AC3E}">
        <p14:creationId xmlns:p14="http://schemas.microsoft.com/office/powerpoint/2010/main" val="665374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44</a:t>
            </a:fld>
            <a:endParaRPr kumimoji="1" lang="ja-JP" altLang="en-US"/>
          </a:p>
        </p:txBody>
      </p:sp>
    </p:spTree>
    <p:extLst>
      <p:ext uri="{BB962C8B-B14F-4D97-AF65-F5344CB8AC3E}">
        <p14:creationId xmlns:p14="http://schemas.microsoft.com/office/powerpoint/2010/main" val="8323524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45</a:t>
            </a:fld>
            <a:endParaRPr kumimoji="1" lang="ja-JP" altLang="en-US"/>
          </a:p>
        </p:txBody>
      </p:sp>
    </p:spTree>
    <p:extLst>
      <p:ext uri="{BB962C8B-B14F-4D97-AF65-F5344CB8AC3E}">
        <p14:creationId xmlns:p14="http://schemas.microsoft.com/office/powerpoint/2010/main" val="16413624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46</a:t>
            </a:fld>
            <a:endParaRPr kumimoji="1" lang="ja-JP" altLang="en-US"/>
          </a:p>
        </p:txBody>
      </p:sp>
    </p:spTree>
    <p:extLst>
      <p:ext uri="{BB962C8B-B14F-4D97-AF65-F5344CB8AC3E}">
        <p14:creationId xmlns:p14="http://schemas.microsoft.com/office/powerpoint/2010/main" val="1801004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47</a:t>
            </a:fld>
            <a:endParaRPr kumimoji="1" lang="ja-JP" altLang="en-US"/>
          </a:p>
        </p:txBody>
      </p:sp>
    </p:spTree>
    <p:extLst>
      <p:ext uri="{BB962C8B-B14F-4D97-AF65-F5344CB8AC3E}">
        <p14:creationId xmlns:p14="http://schemas.microsoft.com/office/powerpoint/2010/main" val="7108520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48</a:t>
            </a:fld>
            <a:endParaRPr kumimoji="1" lang="ja-JP" altLang="en-US"/>
          </a:p>
        </p:txBody>
      </p:sp>
    </p:spTree>
    <p:extLst>
      <p:ext uri="{BB962C8B-B14F-4D97-AF65-F5344CB8AC3E}">
        <p14:creationId xmlns:p14="http://schemas.microsoft.com/office/powerpoint/2010/main" val="10585237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49</a:t>
            </a:fld>
            <a:endParaRPr kumimoji="1" lang="ja-JP" altLang="en-US"/>
          </a:p>
        </p:txBody>
      </p:sp>
    </p:spTree>
    <p:extLst>
      <p:ext uri="{BB962C8B-B14F-4D97-AF65-F5344CB8AC3E}">
        <p14:creationId xmlns:p14="http://schemas.microsoft.com/office/powerpoint/2010/main" val="10996283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50</a:t>
            </a:fld>
            <a:endParaRPr kumimoji="1" lang="ja-JP" altLang="en-US"/>
          </a:p>
        </p:txBody>
      </p:sp>
    </p:spTree>
    <p:extLst>
      <p:ext uri="{BB962C8B-B14F-4D97-AF65-F5344CB8AC3E}">
        <p14:creationId xmlns:p14="http://schemas.microsoft.com/office/powerpoint/2010/main" val="1307188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51</a:t>
            </a:fld>
            <a:endParaRPr kumimoji="1" lang="ja-JP" altLang="en-US"/>
          </a:p>
        </p:txBody>
      </p:sp>
    </p:spTree>
    <p:extLst>
      <p:ext uri="{BB962C8B-B14F-4D97-AF65-F5344CB8AC3E}">
        <p14:creationId xmlns:p14="http://schemas.microsoft.com/office/powerpoint/2010/main" val="18597843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52</a:t>
            </a:fld>
            <a:endParaRPr kumimoji="1" lang="ja-JP" altLang="en-US"/>
          </a:p>
        </p:txBody>
      </p:sp>
    </p:spTree>
    <p:extLst>
      <p:ext uri="{BB962C8B-B14F-4D97-AF65-F5344CB8AC3E}">
        <p14:creationId xmlns:p14="http://schemas.microsoft.com/office/powerpoint/2010/main" val="1301192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6</a:t>
            </a:fld>
            <a:endParaRPr kumimoji="1" lang="ja-JP" altLang="en-US"/>
          </a:p>
        </p:txBody>
      </p:sp>
    </p:spTree>
    <p:extLst>
      <p:ext uri="{BB962C8B-B14F-4D97-AF65-F5344CB8AC3E}">
        <p14:creationId xmlns:p14="http://schemas.microsoft.com/office/powerpoint/2010/main" val="3411030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53</a:t>
            </a:fld>
            <a:endParaRPr kumimoji="1" lang="ja-JP" altLang="en-US"/>
          </a:p>
        </p:txBody>
      </p:sp>
    </p:spTree>
    <p:extLst>
      <p:ext uri="{BB962C8B-B14F-4D97-AF65-F5344CB8AC3E}">
        <p14:creationId xmlns:p14="http://schemas.microsoft.com/office/powerpoint/2010/main" val="26010907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54</a:t>
            </a:fld>
            <a:endParaRPr kumimoji="1" lang="ja-JP" altLang="en-US"/>
          </a:p>
        </p:txBody>
      </p:sp>
    </p:spTree>
    <p:extLst>
      <p:ext uri="{BB962C8B-B14F-4D97-AF65-F5344CB8AC3E}">
        <p14:creationId xmlns:p14="http://schemas.microsoft.com/office/powerpoint/2010/main" val="23346742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55</a:t>
            </a:fld>
            <a:endParaRPr kumimoji="1" lang="ja-JP" altLang="en-US"/>
          </a:p>
        </p:txBody>
      </p:sp>
    </p:spTree>
    <p:extLst>
      <p:ext uri="{BB962C8B-B14F-4D97-AF65-F5344CB8AC3E}">
        <p14:creationId xmlns:p14="http://schemas.microsoft.com/office/powerpoint/2010/main" val="4301523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56</a:t>
            </a:fld>
            <a:endParaRPr kumimoji="1" lang="ja-JP" altLang="en-US"/>
          </a:p>
        </p:txBody>
      </p:sp>
    </p:spTree>
    <p:extLst>
      <p:ext uri="{BB962C8B-B14F-4D97-AF65-F5344CB8AC3E}">
        <p14:creationId xmlns:p14="http://schemas.microsoft.com/office/powerpoint/2010/main" val="32498952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57</a:t>
            </a:fld>
            <a:endParaRPr kumimoji="1" lang="ja-JP" altLang="en-US"/>
          </a:p>
        </p:txBody>
      </p:sp>
    </p:spTree>
    <p:extLst>
      <p:ext uri="{BB962C8B-B14F-4D97-AF65-F5344CB8AC3E}">
        <p14:creationId xmlns:p14="http://schemas.microsoft.com/office/powerpoint/2010/main" val="24988504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58</a:t>
            </a:fld>
            <a:endParaRPr kumimoji="1" lang="ja-JP" altLang="en-US"/>
          </a:p>
        </p:txBody>
      </p:sp>
    </p:spTree>
    <p:extLst>
      <p:ext uri="{BB962C8B-B14F-4D97-AF65-F5344CB8AC3E}">
        <p14:creationId xmlns:p14="http://schemas.microsoft.com/office/powerpoint/2010/main" val="11132532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59</a:t>
            </a:fld>
            <a:endParaRPr kumimoji="1" lang="ja-JP" altLang="en-US"/>
          </a:p>
        </p:txBody>
      </p:sp>
    </p:spTree>
    <p:extLst>
      <p:ext uri="{BB962C8B-B14F-4D97-AF65-F5344CB8AC3E}">
        <p14:creationId xmlns:p14="http://schemas.microsoft.com/office/powerpoint/2010/main" val="1373836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60</a:t>
            </a:fld>
            <a:endParaRPr kumimoji="1" lang="ja-JP" altLang="en-US"/>
          </a:p>
        </p:txBody>
      </p:sp>
    </p:spTree>
    <p:extLst>
      <p:ext uri="{BB962C8B-B14F-4D97-AF65-F5344CB8AC3E}">
        <p14:creationId xmlns:p14="http://schemas.microsoft.com/office/powerpoint/2010/main" val="4754060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61</a:t>
            </a:fld>
            <a:endParaRPr kumimoji="1" lang="ja-JP" altLang="en-US"/>
          </a:p>
        </p:txBody>
      </p:sp>
    </p:spTree>
    <p:extLst>
      <p:ext uri="{BB962C8B-B14F-4D97-AF65-F5344CB8AC3E}">
        <p14:creationId xmlns:p14="http://schemas.microsoft.com/office/powerpoint/2010/main" val="144622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62</a:t>
            </a:fld>
            <a:endParaRPr kumimoji="1" lang="ja-JP" altLang="en-US"/>
          </a:p>
        </p:txBody>
      </p:sp>
    </p:spTree>
    <p:extLst>
      <p:ext uri="{BB962C8B-B14F-4D97-AF65-F5344CB8AC3E}">
        <p14:creationId xmlns:p14="http://schemas.microsoft.com/office/powerpoint/2010/main" val="2509284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7</a:t>
            </a:fld>
            <a:endParaRPr kumimoji="1" lang="ja-JP" altLang="en-US"/>
          </a:p>
        </p:txBody>
      </p:sp>
    </p:spTree>
    <p:extLst>
      <p:ext uri="{BB962C8B-B14F-4D97-AF65-F5344CB8AC3E}">
        <p14:creationId xmlns:p14="http://schemas.microsoft.com/office/powerpoint/2010/main" val="27573945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63</a:t>
            </a:fld>
            <a:endParaRPr kumimoji="1" lang="ja-JP" altLang="en-US"/>
          </a:p>
        </p:txBody>
      </p:sp>
    </p:spTree>
    <p:extLst>
      <p:ext uri="{BB962C8B-B14F-4D97-AF65-F5344CB8AC3E}">
        <p14:creationId xmlns:p14="http://schemas.microsoft.com/office/powerpoint/2010/main" val="30452948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64</a:t>
            </a:fld>
            <a:endParaRPr kumimoji="1" lang="ja-JP" altLang="en-US"/>
          </a:p>
        </p:txBody>
      </p:sp>
    </p:spTree>
    <p:extLst>
      <p:ext uri="{BB962C8B-B14F-4D97-AF65-F5344CB8AC3E}">
        <p14:creationId xmlns:p14="http://schemas.microsoft.com/office/powerpoint/2010/main" val="2991423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65</a:t>
            </a:fld>
            <a:endParaRPr kumimoji="1" lang="ja-JP" altLang="en-US"/>
          </a:p>
        </p:txBody>
      </p:sp>
    </p:spTree>
    <p:extLst>
      <p:ext uri="{BB962C8B-B14F-4D97-AF65-F5344CB8AC3E}">
        <p14:creationId xmlns:p14="http://schemas.microsoft.com/office/powerpoint/2010/main" val="19977904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66</a:t>
            </a:fld>
            <a:endParaRPr kumimoji="1" lang="ja-JP" altLang="en-US"/>
          </a:p>
        </p:txBody>
      </p:sp>
    </p:spTree>
    <p:extLst>
      <p:ext uri="{BB962C8B-B14F-4D97-AF65-F5344CB8AC3E}">
        <p14:creationId xmlns:p14="http://schemas.microsoft.com/office/powerpoint/2010/main" val="15161101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67</a:t>
            </a:fld>
            <a:endParaRPr kumimoji="1" lang="ja-JP" altLang="en-US"/>
          </a:p>
        </p:txBody>
      </p:sp>
    </p:spTree>
    <p:extLst>
      <p:ext uri="{BB962C8B-B14F-4D97-AF65-F5344CB8AC3E}">
        <p14:creationId xmlns:p14="http://schemas.microsoft.com/office/powerpoint/2010/main" val="6898356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68</a:t>
            </a:fld>
            <a:endParaRPr kumimoji="1" lang="ja-JP" altLang="en-US"/>
          </a:p>
        </p:txBody>
      </p:sp>
    </p:spTree>
    <p:extLst>
      <p:ext uri="{BB962C8B-B14F-4D97-AF65-F5344CB8AC3E}">
        <p14:creationId xmlns:p14="http://schemas.microsoft.com/office/powerpoint/2010/main" val="3903564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69</a:t>
            </a:fld>
            <a:endParaRPr kumimoji="1" lang="ja-JP" altLang="en-US"/>
          </a:p>
        </p:txBody>
      </p:sp>
    </p:spTree>
    <p:extLst>
      <p:ext uri="{BB962C8B-B14F-4D97-AF65-F5344CB8AC3E}">
        <p14:creationId xmlns:p14="http://schemas.microsoft.com/office/powerpoint/2010/main" val="22277778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70</a:t>
            </a:fld>
            <a:endParaRPr kumimoji="1" lang="ja-JP" altLang="en-US"/>
          </a:p>
        </p:txBody>
      </p:sp>
    </p:spTree>
    <p:extLst>
      <p:ext uri="{BB962C8B-B14F-4D97-AF65-F5344CB8AC3E}">
        <p14:creationId xmlns:p14="http://schemas.microsoft.com/office/powerpoint/2010/main" val="19694819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71</a:t>
            </a:fld>
            <a:endParaRPr kumimoji="1" lang="ja-JP" altLang="en-US"/>
          </a:p>
        </p:txBody>
      </p:sp>
    </p:spTree>
    <p:extLst>
      <p:ext uri="{BB962C8B-B14F-4D97-AF65-F5344CB8AC3E}">
        <p14:creationId xmlns:p14="http://schemas.microsoft.com/office/powerpoint/2010/main" val="28960875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72</a:t>
            </a:fld>
            <a:endParaRPr kumimoji="1" lang="ja-JP" altLang="en-US"/>
          </a:p>
        </p:txBody>
      </p:sp>
    </p:spTree>
    <p:extLst>
      <p:ext uri="{BB962C8B-B14F-4D97-AF65-F5344CB8AC3E}">
        <p14:creationId xmlns:p14="http://schemas.microsoft.com/office/powerpoint/2010/main" val="2993816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8</a:t>
            </a:fld>
            <a:endParaRPr kumimoji="1" lang="ja-JP" altLang="en-US"/>
          </a:p>
        </p:txBody>
      </p:sp>
    </p:spTree>
    <p:extLst>
      <p:ext uri="{BB962C8B-B14F-4D97-AF65-F5344CB8AC3E}">
        <p14:creationId xmlns:p14="http://schemas.microsoft.com/office/powerpoint/2010/main" val="38989586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73</a:t>
            </a:fld>
            <a:endParaRPr kumimoji="1" lang="ja-JP" altLang="en-US"/>
          </a:p>
        </p:txBody>
      </p:sp>
    </p:spTree>
    <p:extLst>
      <p:ext uri="{BB962C8B-B14F-4D97-AF65-F5344CB8AC3E}">
        <p14:creationId xmlns:p14="http://schemas.microsoft.com/office/powerpoint/2010/main" val="32059679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74</a:t>
            </a:fld>
            <a:endParaRPr kumimoji="1" lang="ja-JP" altLang="en-US"/>
          </a:p>
        </p:txBody>
      </p:sp>
    </p:spTree>
    <p:extLst>
      <p:ext uri="{BB962C8B-B14F-4D97-AF65-F5344CB8AC3E}">
        <p14:creationId xmlns:p14="http://schemas.microsoft.com/office/powerpoint/2010/main" val="28605154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75</a:t>
            </a:fld>
            <a:endParaRPr kumimoji="1" lang="ja-JP" altLang="en-US"/>
          </a:p>
        </p:txBody>
      </p:sp>
    </p:spTree>
    <p:extLst>
      <p:ext uri="{BB962C8B-B14F-4D97-AF65-F5344CB8AC3E}">
        <p14:creationId xmlns:p14="http://schemas.microsoft.com/office/powerpoint/2010/main" val="3464686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76</a:t>
            </a:fld>
            <a:endParaRPr kumimoji="1" lang="ja-JP" altLang="en-US"/>
          </a:p>
        </p:txBody>
      </p:sp>
    </p:spTree>
    <p:extLst>
      <p:ext uri="{BB962C8B-B14F-4D97-AF65-F5344CB8AC3E}">
        <p14:creationId xmlns:p14="http://schemas.microsoft.com/office/powerpoint/2010/main" val="37370451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77</a:t>
            </a:fld>
            <a:endParaRPr kumimoji="1" lang="ja-JP" altLang="en-US"/>
          </a:p>
        </p:txBody>
      </p:sp>
    </p:spTree>
    <p:extLst>
      <p:ext uri="{BB962C8B-B14F-4D97-AF65-F5344CB8AC3E}">
        <p14:creationId xmlns:p14="http://schemas.microsoft.com/office/powerpoint/2010/main" val="33251439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78</a:t>
            </a:fld>
            <a:endParaRPr kumimoji="1" lang="ja-JP" altLang="en-US"/>
          </a:p>
        </p:txBody>
      </p:sp>
    </p:spTree>
    <p:extLst>
      <p:ext uri="{BB962C8B-B14F-4D97-AF65-F5344CB8AC3E}">
        <p14:creationId xmlns:p14="http://schemas.microsoft.com/office/powerpoint/2010/main" val="38047388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79</a:t>
            </a:fld>
            <a:endParaRPr kumimoji="1" lang="ja-JP" altLang="en-US"/>
          </a:p>
        </p:txBody>
      </p:sp>
    </p:spTree>
    <p:extLst>
      <p:ext uri="{BB962C8B-B14F-4D97-AF65-F5344CB8AC3E}">
        <p14:creationId xmlns:p14="http://schemas.microsoft.com/office/powerpoint/2010/main" val="28522903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80</a:t>
            </a:fld>
            <a:endParaRPr kumimoji="1" lang="ja-JP" altLang="en-US"/>
          </a:p>
        </p:txBody>
      </p:sp>
    </p:spTree>
    <p:extLst>
      <p:ext uri="{BB962C8B-B14F-4D97-AF65-F5344CB8AC3E}">
        <p14:creationId xmlns:p14="http://schemas.microsoft.com/office/powerpoint/2010/main" val="34153818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81</a:t>
            </a:fld>
            <a:endParaRPr kumimoji="1" lang="ja-JP" altLang="en-US"/>
          </a:p>
        </p:txBody>
      </p:sp>
    </p:spTree>
    <p:extLst>
      <p:ext uri="{BB962C8B-B14F-4D97-AF65-F5344CB8AC3E}">
        <p14:creationId xmlns:p14="http://schemas.microsoft.com/office/powerpoint/2010/main" val="18530253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82</a:t>
            </a:fld>
            <a:endParaRPr kumimoji="1" lang="ja-JP" altLang="en-US"/>
          </a:p>
        </p:txBody>
      </p:sp>
    </p:spTree>
    <p:extLst>
      <p:ext uri="{BB962C8B-B14F-4D97-AF65-F5344CB8AC3E}">
        <p14:creationId xmlns:p14="http://schemas.microsoft.com/office/powerpoint/2010/main" val="1845608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11</a:t>
            </a:fld>
            <a:endParaRPr kumimoji="1" lang="ja-JP" altLang="en-US"/>
          </a:p>
        </p:txBody>
      </p:sp>
    </p:spTree>
    <p:extLst>
      <p:ext uri="{BB962C8B-B14F-4D97-AF65-F5344CB8AC3E}">
        <p14:creationId xmlns:p14="http://schemas.microsoft.com/office/powerpoint/2010/main" val="1306999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83</a:t>
            </a:fld>
            <a:endParaRPr kumimoji="1" lang="ja-JP" altLang="en-US"/>
          </a:p>
        </p:txBody>
      </p:sp>
    </p:spTree>
    <p:extLst>
      <p:ext uri="{BB962C8B-B14F-4D97-AF65-F5344CB8AC3E}">
        <p14:creationId xmlns:p14="http://schemas.microsoft.com/office/powerpoint/2010/main" val="23215432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84</a:t>
            </a:fld>
            <a:endParaRPr kumimoji="1" lang="ja-JP" altLang="en-US"/>
          </a:p>
        </p:txBody>
      </p:sp>
    </p:spTree>
    <p:extLst>
      <p:ext uri="{BB962C8B-B14F-4D97-AF65-F5344CB8AC3E}">
        <p14:creationId xmlns:p14="http://schemas.microsoft.com/office/powerpoint/2010/main" val="30325777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85</a:t>
            </a:fld>
            <a:endParaRPr kumimoji="1" lang="ja-JP" altLang="en-US"/>
          </a:p>
        </p:txBody>
      </p:sp>
    </p:spTree>
    <p:extLst>
      <p:ext uri="{BB962C8B-B14F-4D97-AF65-F5344CB8AC3E}">
        <p14:creationId xmlns:p14="http://schemas.microsoft.com/office/powerpoint/2010/main" val="12901122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86</a:t>
            </a:fld>
            <a:endParaRPr kumimoji="1" lang="ja-JP" altLang="en-US"/>
          </a:p>
        </p:txBody>
      </p:sp>
    </p:spTree>
    <p:extLst>
      <p:ext uri="{BB962C8B-B14F-4D97-AF65-F5344CB8AC3E}">
        <p14:creationId xmlns:p14="http://schemas.microsoft.com/office/powerpoint/2010/main" val="37400977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87</a:t>
            </a:fld>
            <a:endParaRPr kumimoji="1" lang="ja-JP" altLang="en-US"/>
          </a:p>
        </p:txBody>
      </p:sp>
    </p:spTree>
    <p:extLst>
      <p:ext uri="{BB962C8B-B14F-4D97-AF65-F5344CB8AC3E}">
        <p14:creationId xmlns:p14="http://schemas.microsoft.com/office/powerpoint/2010/main" val="12471057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88</a:t>
            </a:fld>
            <a:endParaRPr kumimoji="1" lang="ja-JP" altLang="en-US"/>
          </a:p>
        </p:txBody>
      </p:sp>
    </p:spTree>
    <p:extLst>
      <p:ext uri="{BB962C8B-B14F-4D97-AF65-F5344CB8AC3E}">
        <p14:creationId xmlns:p14="http://schemas.microsoft.com/office/powerpoint/2010/main" val="3816831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89</a:t>
            </a:fld>
            <a:endParaRPr kumimoji="1" lang="ja-JP" altLang="en-US"/>
          </a:p>
        </p:txBody>
      </p:sp>
    </p:spTree>
    <p:extLst>
      <p:ext uri="{BB962C8B-B14F-4D97-AF65-F5344CB8AC3E}">
        <p14:creationId xmlns:p14="http://schemas.microsoft.com/office/powerpoint/2010/main" val="132099320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90</a:t>
            </a:fld>
            <a:endParaRPr kumimoji="1" lang="ja-JP" altLang="en-US"/>
          </a:p>
        </p:txBody>
      </p:sp>
    </p:spTree>
    <p:extLst>
      <p:ext uri="{BB962C8B-B14F-4D97-AF65-F5344CB8AC3E}">
        <p14:creationId xmlns:p14="http://schemas.microsoft.com/office/powerpoint/2010/main" val="24779424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91</a:t>
            </a:fld>
            <a:endParaRPr kumimoji="1" lang="ja-JP" altLang="en-US"/>
          </a:p>
        </p:txBody>
      </p:sp>
    </p:spTree>
    <p:extLst>
      <p:ext uri="{BB962C8B-B14F-4D97-AF65-F5344CB8AC3E}">
        <p14:creationId xmlns:p14="http://schemas.microsoft.com/office/powerpoint/2010/main" val="4162929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92</a:t>
            </a:fld>
            <a:endParaRPr kumimoji="1" lang="ja-JP" altLang="en-US"/>
          </a:p>
        </p:txBody>
      </p:sp>
    </p:spTree>
    <p:extLst>
      <p:ext uri="{BB962C8B-B14F-4D97-AF65-F5344CB8AC3E}">
        <p14:creationId xmlns:p14="http://schemas.microsoft.com/office/powerpoint/2010/main" val="4241274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12</a:t>
            </a:fld>
            <a:endParaRPr kumimoji="1" lang="ja-JP" altLang="en-US"/>
          </a:p>
        </p:txBody>
      </p:sp>
    </p:spTree>
    <p:extLst>
      <p:ext uri="{BB962C8B-B14F-4D97-AF65-F5344CB8AC3E}">
        <p14:creationId xmlns:p14="http://schemas.microsoft.com/office/powerpoint/2010/main" val="14483533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93</a:t>
            </a:fld>
            <a:endParaRPr kumimoji="1" lang="ja-JP" altLang="en-US"/>
          </a:p>
        </p:txBody>
      </p:sp>
    </p:spTree>
    <p:extLst>
      <p:ext uri="{BB962C8B-B14F-4D97-AF65-F5344CB8AC3E}">
        <p14:creationId xmlns:p14="http://schemas.microsoft.com/office/powerpoint/2010/main" val="30721599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94</a:t>
            </a:fld>
            <a:endParaRPr kumimoji="1" lang="ja-JP" altLang="en-US"/>
          </a:p>
        </p:txBody>
      </p:sp>
    </p:spTree>
    <p:extLst>
      <p:ext uri="{BB962C8B-B14F-4D97-AF65-F5344CB8AC3E}">
        <p14:creationId xmlns:p14="http://schemas.microsoft.com/office/powerpoint/2010/main" val="24171845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95</a:t>
            </a:fld>
            <a:endParaRPr kumimoji="1" lang="ja-JP" altLang="en-US"/>
          </a:p>
        </p:txBody>
      </p:sp>
    </p:spTree>
    <p:extLst>
      <p:ext uri="{BB962C8B-B14F-4D97-AF65-F5344CB8AC3E}">
        <p14:creationId xmlns:p14="http://schemas.microsoft.com/office/powerpoint/2010/main" val="4558110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97</a:t>
            </a:fld>
            <a:endParaRPr kumimoji="1" lang="ja-JP" altLang="en-US"/>
          </a:p>
        </p:txBody>
      </p:sp>
    </p:spTree>
    <p:extLst>
      <p:ext uri="{BB962C8B-B14F-4D97-AF65-F5344CB8AC3E}">
        <p14:creationId xmlns:p14="http://schemas.microsoft.com/office/powerpoint/2010/main" val="10968490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98</a:t>
            </a:fld>
            <a:endParaRPr kumimoji="1" lang="ja-JP" altLang="en-US"/>
          </a:p>
        </p:txBody>
      </p:sp>
    </p:spTree>
    <p:extLst>
      <p:ext uri="{BB962C8B-B14F-4D97-AF65-F5344CB8AC3E}">
        <p14:creationId xmlns:p14="http://schemas.microsoft.com/office/powerpoint/2010/main" val="36071809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99</a:t>
            </a:fld>
            <a:endParaRPr kumimoji="1" lang="ja-JP" altLang="en-US"/>
          </a:p>
        </p:txBody>
      </p:sp>
    </p:spTree>
    <p:extLst>
      <p:ext uri="{BB962C8B-B14F-4D97-AF65-F5344CB8AC3E}">
        <p14:creationId xmlns:p14="http://schemas.microsoft.com/office/powerpoint/2010/main" val="187231222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100</a:t>
            </a:fld>
            <a:endParaRPr kumimoji="1" lang="ja-JP" altLang="en-US"/>
          </a:p>
        </p:txBody>
      </p:sp>
    </p:spTree>
    <p:extLst>
      <p:ext uri="{BB962C8B-B14F-4D97-AF65-F5344CB8AC3E}">
        <p14:creationId xmlns:p14="http://schemas.microsoft.com/office/powerpoint/2010/main" val="38374890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101</a:t>
            </a:fld>
            <a:endParaRPr kumimoji="1" lang="ja-JP" altLang="en-US"/>
          </a:p>
        </p:txBody>
      </p:sp>
    </p:spTree>
    <p:extLst>
      <p:ext uri="{BB962C8B-B14F-4D97-AF65-F5344CB8AC3E}">
        <p14:creationId xmlns:p14="http://schemas.microsoft.com/office/powerpoint/2010/main" val="22433399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102</a:t>
            </a:fld>
            <a:endParaRPr kumimoji="1" lang="ja-JP" altLang="en-US"/>
          </a:p>
        </p:txBody>
      </p:sp>
    </p:spTree>
    <p:extLst>
      <p:ext uri="{BB962C8B-B14F-4D97-AF65-F5344CB8AC3E}">
        <p14:creationId xmlns:p14="http://schemas.microsoft.com/office/powerpoint/2010/main" val="3016611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2024/3/28</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605745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399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230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2024/3/28</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417915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46DCF1-6681-4138-ED64-9C3F9F7EEF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708919-8158-E7EC-3EC4-6E2B93FA3BC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CDFF1D-2E2A-FB6F-9550-7D984E63D69F}"/>
              </a:ext>
            </a:extLst>
          </p:cNvPr>
          <p:cNvSpPr>
            <a:spLocks noGrp="1"/>
          </p:cNvSpPr>
          <p:nvPr>
            <p:ph type="dt" sz="half" idx="10"/>
          </p:nvPr>
        </p:nvSpPr>
        <p:spPr/>
        <p:txBody>
          <a:bodyPr/>
          <a:lstStyle/>
          <a:p>
            <a:fld id="{62A71DBD-C479-46DF-94A7-351AF4E58B53}" type="datetimeFigureOut">
              <a:rPr kumimoji="1" lang="ja-JP" altLang="en-US" smtClean="0"/>
              <a:t>2024/3/28</a:t>
            </a:fld>
            <a:endParaRPr kumimoji="1" lang="ja-JP" altLang="en-US"/>
          </a:p>
        </p:txBody>
      </p:sp>
      <p:sp>
        <p:nvSpPr>
          <p:cNvPr id="5" name="フッター プレースホルダー 4">
            <a:extLst>
              <a:ext uri="{FF2B5EF4-FFF2-40B4-BE49-F238E27FC236}">
                <a16:creationId xmlns:a16="http://schemas.microsoft.com/office/drawing/2014/main" id="{1DB67298-CD15-7151-2E04-CCBD9E01B5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9FEE61-7C9E-0F25-26B3-9232D2C8195D}"/>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41192972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1"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48384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8.xml"/><Relationship Id="rId1" Type="http://schemas.openxmlformats.org/officeDocument/2006/relationships/slideLayout" Target="../slideLayouts/slideLayout1.xml"/><Relationship Id="rId5" Type="http://schemas.openxmlformats.org/officeDocument/2006/relationships/hyperlink" Target="https://www.semianalysis.com/p/nvidiaopenaitritonpytorch" TargetMode="External"/><Relationship Id="rId4" Type="http://schemas.openxmlformats.org/officeDocument/2006/relationships/image" Target="../media/image83.png"/></Relationships>
</file>

<file path=ppt/slides/_rels/slide10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0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gif"/></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hyperlink" Target="https://ja.stability.ai/blog/japanese-stablelm-alpha"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9.xml"/><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5.png"/></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0.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0" y="0"/>
            <a:ext cx="12191999" cy="6857999"/>
            <a:chOff x="4882" y="0"/>
            <a:chExt cx="8999538" cy="5400675"/>
          </a:xfrm>
          <a:solidFill>
            <a:schemeClr val="tx2">
              <a:lumMod val="75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4882" y="0"/>
              <a:ext cx="8999538" cy="5400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dirty="0">
                  <a:solidFill>
                    <a:schemeClr val="bg1"/>
                  </a:solidFill>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4882" y="1638858"/>
              <a:ext cx="8994656" cy="2875668"/>
            </a:xfrm>
            <a:prstGeom prst="rect">
              <a:avLst/>
            </a:prstGeom>
            <a:grpFill/>
            <a:effectLst/>
          </p:spPr>
          <p:txBody>
            <a:bodyPr wrap="square" rtlCol="0">
              <a:spAutoFit/>
            </a:bodyPr>
            <a:lstStyle/>
            <a:p>
              <a:pPr algn="ctr"/>
              <a:r>
                <a:rPr lang="ja-JP" altLang="en-US" sz="5079" dirty="0">
                  <a:solidFill>
                    <a:schemeClr val="bg1"/>
                  </a:solidFill>
                  <a:latin typeface="BIZ UDPゴシック" panose="020B0400000000000000" pitchFamily="50" charset="-128"/>
                  <a:ea typeface="BIZ UDPゴシック" panose="020B0400000000000000" pitchFamily="50" charset="-128"/>
                </a:rPr>
                <a:t>第２３回</a:t>
              </a:r>
              <a:endParaRPr lang="en-US" altLang="ja-JP" sz="5079" dirty="0">
                <a:solidFill>
                  <a:schemeClr val="bg1"/>
                </a:solidFill>
                <a:latin typeface="BIZ UDPゴシック" panose="020B0400000000000000" pitchFamily="50" charset="-128"/>
                <a:ea typeface="BIZ UDPゴシック" panose="020B0400000000000000" pitchFamily="50" charset="-128"/>
              </a:endParaRPr>
            </a:p>
            <a:p>
              <a:pPr algn="ctr"/>
              <a:endParaRPr lang="en-US" altLang="ja-JP" sz="1400" dirty="0">
                <a:latin typeface="BIZ UDPゴシック" panose="020B0400000000000000" pitchFamily="50" charset="-128"/>
                <a:ea typeface="BIZ UDPゴシック" panose="020B0400000000000000" pitchFamily="50" charset="-128"/>
              </a:endParaRPr>
            </a:p>
            <a:p>
              <a:pPr algn="ctr"/>
              <a:r>
                <a:rPr lang="ja-JP" altLang="en-US" sz="9600" b="1" dirty="0">
                  <a:solidFill>
                    <a:srgbClr val="FFC000"/>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大規模言語モデル</a:t>
              </a:r>
              <a:endParaRPr lang="en-US" altLang="ja-JP" sz="16600" b="1" dirty="0">
                <a:solidFill>
                  <a:srgbClr val="FFC000"/>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endParaRPr>
            </a:p>
            <a:p>
              <a:pPr algn="ctr"/>
              <a:endParaRPr lang="en-US" altLang="ja-JP" sz="105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54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en-US" altLang="ja-JP" sz="6000" dirty="0">
                  <a:solidFill>
                    <a:schemeClr val="accent4">
                      <a:lumMod val="40000"/>
                      <a:lumOff val="60000"/>
                    </a:schemeClr>
                  </a:solidFill>
                  <a:effectLst>
                    <a:outerShdw blurRad="38100" dist="38100" dir="2700000" algn="tl">
                      <a:srgbClr val="000000">
                        <a:alpha val="43137"/>
                      </a:srgbClr>
                    </a:outerShdw>
                  </a:effectLst>
                  <a:latin typeface="Berlin Sans FB" panose="020E0602020502020306" pitchFamily="34" charset="0"/>
                  <a:ea typeface="BIZ UDPゴシック" panose="020B0400000000000000" pitchFamily="50" charset="-128"/>
                </a:rPr>
                <a:t>Llama</a:t>
              </a:r>
              <a:r>
                <a:rPr lang="ja-JP" altLang="en-US" sz="6000" dirty="0">
                  <a:solidFill>
                    <a:schemeClr val="bg1"/>
                  </a:solidFill>
                  <a:effectLst>
                    <a:outerShdw blurRad="38100" dist="38100" dir="2700000" algn="tl">
                      <a:srgbClr val="000000">
                        <a:alpha val="43137"/>
                      </a:srgbClr>
                    </a:outerShdw>
                  </a:effectLst>
                  <a:latin typeface="Berlin Sans FB" panose="020E0602020502020306" pitchFamily="34" charset="0"/>
                  <a:ea typeface="BIZ UDPゴシック" panose="020B0400000000000000" pitchFamily="50" charset="-128"/>
                </a:rPr>
                <a:t>から</a:t>
              </a:r>
              <a:r>
                <a:rPr lang="en-US" altLang="ja-JP" sz="6000" dirty="0" err="1">
                  <a:solidFill>
                    <a:schemeClr val="accent2">
                      <a:lumMod val="40000"/>
                      <a:lumOff val="60000"/>
                    </a:schemeClr>
                  </a:solidFill>
                  <a:effectLst>
                    <a:outerShdw blurRad="38100" dist="38100" dir="2700000" algn="tl">
                      <a:srgbClr val="000000">
                        <a:alpha val="43137"/>
                      </a:srgbClr>
                    </a:outerShdw>
                  </a:effectLst>
                  <a:latin typeface="Berlin Sans FB" panose="020E0602020502020306" pitchFamily="34" charset="0"/>
                  <a:ea typeface="BIZ UDPゴシック" panose="020B0400000000000000" pitchFamily="50" charset="-128"/>
                </a:rPr>
                <a:t>Groq</a:t>
              </a:r>
              <a:r>
                <a:rPr lang="ja-JP" altLang="en-US" sz="6000" dirty="0">
                  <a:solidFill>
                    <a:schemeClr val="bg1"/>
                  </a:solidFill>
                  <a:effectLst>
                    <a:outerShdw blurRad="38100" dist="38100" dir="2700000" algn="tl">
                      <a:srgbClr val="000000">
                        <a:alpha val="43137"/>
                      </a:srgbClr>
                    </a:outerShdw>
                  </a:effectLst>
                  <a:latin typeface="Berlin Sans FB" panose="020E0602020502020306" pitchFamily="34" charset="0"/>
                  <a:ea typeface="BIZ UDPゴシック" panose="020B0400000000000000" pitchFamily="50" charset="-128"/>
                </a:rPr>
                <a:t>まで</a:t>
              </a:r>
              <a:r>
                <a:rPr lang="ja-JP" altLang="en-US" sz="54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endParaRPr lang="ja-JP" altLang="en-US" sz="5400" dirty="0">
                <a:ln w="19050">
                  <a:solidFill>
                    <a:schemeClr val="bg1">
                      <a:lumMod val="95000"/>
                    </a:schemeClr>
                  </a:solidFill>
                </a:ln>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ln>
              <a:solidFill>
                <a:schemeClr val="accent1"/>
              </a:solidFill>
            </a:ln>
            <a:effectLst>
              <a:glow rad="63500">
                <a:schemeClr val="accent3">
                  <a:satMod val="175000"/>
                  <a:alpha val="40000"/>
                </a:schemeClr>
              </a:glow>
            </a:effectLst>
          </p:spPr>
        </p:pic>
      </p:gr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a:spLocks noGrp="1" noRot="1" noMove="1" noResize="1" noEditPoints="1" noAdjustHandles="1" noChangeArrowheads="1" noChangeShapeType="1"/>
          </p:cNvSpPr>
          <p:nvPr/>
        </p:nvSpPr>
        <p:spPr>
          <a:xfrm>
            <a:off x="0" y="2570565"/>
            <a:ext cx="12192000" cy="29238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200" b="0" i="0" u="none" strike="noStrike" kern="1200" cap="none" spc="0" normalizeH="0" baseline="0" noProof="0" dirty="0">
                <a:ln>
                  <a:noFill/>
                </a:ln>
                <a:solidFill>
                  <a:prstClr val="white"/>
                </a:solidFill>
                <a:effectLst/>
                <a:uLnTx/>
                <a:uFillTx/>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Llama</a:t>
            </a:r>
            <a:r>
              <a:rPr kumimoji="1" lang="ja-JP" altLang="en-US" sz="9200" b="0" i="0" u="none" strike="noStrike" kern="1200" cap="none" spc="0" normalizeH="0" baseline="0" noProof="0" dirty="0">
                <a:ln>
                  <a:noFill/>
                </a:ln>
                <a:solidFill>
                  <a:prstClr val="white"/>
                </a:solidFill>
                <a:effectLst/>
                <a:uLnTx/>
                <a:uFillTx/>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から</a:t>
            </a:r>
            <a:r>
              <a:rPr kumimoji="1" lang="en-US" altLang="ja-JP" sz="9200" b="0" i="0" u="none" strike="noStrike" kern="1200" cap="none" spc="0" normalizeH="0" baseline="0" noProof="0" dirty="0" err="1">
                <a:ln>
                  <a:noFill/>
                </a:ln>
                <a:solidFill>
                  <a:prstClr val="white"/>
                </a:solidFill>
                <a:effectLst/>
                <a:uLnTx/>
                <a:uFillTx/>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Groq</a:t>
            </a:r>
            <a:r>
              <a:rPr kumimoji="1" lang="ja-JP" altLang="en-US" sz="9200" b="0" i="0" u="none" strike="noStrike" kern="1200" cap="none" spc="0" normalizeH="0" baseline="0" noProof="0" dirty="0">
                <a:ln>
                  <a:noFill/>
                </a:ln>
                <a:solidFill>
                  <a:prstClr val="white"/>
                </a:solidFill>
                <a:effectLst/>
                <a:uLnTx/>
                <a:uFillTx/>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まで</a:t>
            </a:r>
            <a:endParaRPr kumimoji="1" lang="en-US" altLang="ja-JP" sz="9200" b="0" i="0" u="none" strike="noStrike" kern="1200" cap="none" spc="0" normalizeH="0" baseline="0" noProof="0" dirty="0">
              <a:ln>
                <a:noFill/>
              </a:ln>
              <a:solidFill>
                <a:prstClr val="white"/>
              </a:solidFill>
              <a:effectLst/>
              <a:uLnTx/>
              <a:uFillTx/>
              <a:latin typeface="UD デジタル 教科書体 NK-B" panose="02020700000000000000" pitchFamily="18" charset="-128"/>
              <a:ea typeface="UD デジタル 教科書体 NK-B" panose="02020700000000000000" pitchFamily="18" charset="-128"/>
              <a:cs typeface="ADLaM Display" panose="020100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200" dirty="0">
                <a:solidFill>
                  <a:prstClr val="white"/>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時系列で流れます</a:t>
            </a:r>
            <a:r>
              <a:rPr lang="en-US" altLang="ja-JP" sz="9200" dirty="0">
                <a:solidFill>
                  <a:prstClr val="white"/>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a:t>
            </a:r>
            <a:endParaRPr kumimoji="1" lang="en-US" altLang="ja-JP" sz="9200" b="0" i="0" u="none" strike="noStrike" kern="1200" cap="none" spc="0" normalizeH="0" baseline="0" noProof="0" dirty="0">
              <a:ln>
                <a:noFill/>
              </a:ln>
              <a:solidFill>
                <a:prstClr val="white"/>
              </a:solidFill>
              <a:effectLst/>
              <a:uLnTx/>
              <a:uFillTx/>
              <a:latin typeface="UD デジタル 教科書体 NK-B" panose="02020700000000000000" pitchFamily="18" charset="-128"/>
              <a:ea typeface="UD デジタル 教科書体 NK-B" panose="02020700000000000000" pitchFamily="18" charset="-128"/>
              <a:cs typeface="ADLaM Display" panose="02010000000000000000" pitchFamily="2" charset="0"/>
            </a:endParaRPr>
          </a:p>
        </p:txBody>
      </p:sp>
    </p:spTree>
    <p:extLst>
      <p:ext uri="{BB962C8B-B14F-4D97-AF65-F5344CB8AC3E}">
        <p14:creationId xmlns:p14="http://schemas.microsoft.com/office/powerpoint/2010/main" val="31969998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8C2E5C3-2D8A-D64F-5D14-8885CB402C69}"/>
              </a:ext>
            </a:extLst>
          </p:cNvPr>
          <p:cNvSpPr txBox="1"/>
          <p:nvPr/>
        </p:nvSpPr>
        <p:spPr>
          <a:xfrm>
            <a:off x="1" y="0"/>
            <a:ext cx="12192000" cy="584775"/>
          </a:xfrm>
          <a:prstGeom prst="rect">
            <a:avLst/>
          </a:prstGeom>
          <a:solidFill>
            <a:srgbClr val="002060"/>
          </a:solidFill>
        </p:spPr>
        <p:txBody>
          <a:bodyPr wrap="square" rtlCol="0">
            <a:spAutoFit/>
          </a:bodyPr>
          <a:lstStyle/>
          <a:p>
            <a:pPr algn="ctr"/>
            <a:r>
              <a:rPr lang="ja-JP" altLang="en-US" sz="3200" b="1" dirty="0">
                <a:solidFill>
                  <a:schemeClr val="bg1"/>
                </a:solidFill>
                <a:latin typeface="HG丸ｺﾞｼｯｸM-PRO" panose="020F0600000000000000" pitchFamily="50" charset="-128"/>
                <a:ea typeface="HG丸ｺﾞｼｯｸM-PRO" panose="020F0600000000000000" pitchFamily="50" charset="-128"/>
              </a:rPr>
              <a:t>冷却技術が</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AI</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の民主化を促進する</a:t>
            </a:r>
            <a:endParaRPr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42045715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8C2E5C3-2D8A-D64F-5D14-8885CB402C69}"/>
              </a:ext>
            </a:extLst>
          </p:cNvPr>
          <p:cNvSpPr txBox="1"/>
          <p:nvPr/>
        </p:nvSpPr>
        <p:spPr>
          <a:xfrm>
            <a:off x="1" y="0"/>
            <a:ext cx="12192000" cy="584775"/>
          </a:xfrm>
          <a:prstGeom prst="rect">
            <a:avLst/>
          </a:prstGeom>
          <a:solidFill>
            <a:srgbClr val="002060"/>
          </a:solidFill>
        </p:spPr>
        <p:txBody>
          <a:bodyPr wrap="square" rtlCol="0">
            <a:spAutoFit/>
          </a:bodyPr>
          <a:lstStyle/>
          <a:p>
            <a:pPr algn="ctr"/>
            <a:r>
              <a:rPr lang="en-US" altLang="ja-JP" sz="3200" b="1" dirty="0">
                <a:solidFill>
                  <a:schemeClr val="bg1"/>
                </a:solidFill>
                <a:latin typeface="HG丸ｺﾞｼｯｸM-PRO" panose="020F0600000000000000" pitchFamily="50" charset="-128"/>
                <a:ea typeface="HG丸ｺﾞｼｯｸM-PRO" panose="020F0600000000000000" pitchFamily="50" charset="-128"/>
              </a:rPr>
              <a:t>GPU</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よりもメモリ、特に</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HBM</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が重要</a:t>
            </a:r>
            <a:endParaRPr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pic>
        <p:nvPicPr>
          <p:cNvPr id="9218" name="Picture 2">
            <a:extLst>
              <a:ext uri="{FF2B5EF4-FFF2-40B4-BE49-F238E27FC236}">
                <a16:creationId xmlns:a16="http://schemas.microsoft.com/office/drawing/2014/main" id="{BD8C054F-5C1D-4B26-9536-0D06D4506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683" y="1286637"/>
            <a:ext cx="9795850" cy="5096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8350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8C2E5C3-2D8A-D64F-5D14-8885CB402C69}"/>
              </a:ext>
            </a:extLst>
          </p:cNvPr>
          <p:cNvSpPr txBox="1"/>
          <p:nvPr/>
        </p:nvSpPr>
        <p:spPr>
          <a:xfrm>
            <a:off x="1" y="0"/>
            <a:ext cx="12192000" cy="584775"/>
          </a:xfrm>
          <a:prstGeom prst="rect">
            <a:avLst/>
          </a:prstGeom>
          <a:solidFill>
            <a:srgbClr val="002060"/>
          </a:solidFill>
        </p:spPr>
        <p:txBody>
          <a:bodyPr wrap="square" rtlCol="0">
            <a:spAutoFit/>
          </a:bodyPr>
          <a:lstStyle/>
          <a:p>
            <a:pPr algn="ctr"/>
            <a:r>
              <a:rPr lang="en-US" altLang="ja-JP" sz="3200" b="1" dirty="0">
                <a:solidFill>
                  <a:schemeClr val="bg1"/>
                </a:solidFill>
                <a:latin typeface="HG丸ｺﾞｼｯｸM-PRO" panose="020F0600000000000000" pitchFamily="50" charset="-128"/>
                <a:ea typeface="HG丸ｺﾞｼｯｸM-PRO" panose="020F0600000000000000" pitchFamily="50" charset="-128"/>
              </a:rPr>
              <a:t>Nvidia</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 </a:t>
            </a:r>
            <a:r>
              <a:rPr lang="en-US" altLang="ja-JP" sz="3200" b="1" dirty="0">
                <a:solidFill>
                  <a:srgbClr val="FFC000"/>
                </a:solidFill>
                <a:latin typeface="HG丸ｺﾞｼｯｸM-PRO" panose="020F0600000000000000" pitchFamily="50" charset="-128"/>
                <a:ea typeface="HG丸ｺﾞｼｯｸM-PRO" panose="020F0600000000000000" pitchFamily="50" charset="-128"/>
              </a:rPr>
              <a:t>CUDA</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 </a:t>
            </a:r>
            <a:r>
              <a:rPr lang="en-US" altLang="ja-JP" sz="3200" b="1" dirty="0">
                <a:solidFill>
                  <a:srgbClr val="FF0000"/>
                </a:solidFill>
                <a:latin typeface="HG丸ｺﾞｼｯｸM-PRO" panose="020F0600000000000000" pitchFamily="50" charset="-128"/>
                <a:ea typeface="HG丸ｺﾞｼｯｸM-PRO" panose="020F0600000000000000" pitchFamily="50" charset="-128"/>
              </a:rPr>
              <a:t>vs</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 </a:t>
            </a:r>
            <a:r>
              <a:rPr lang="en-US" altLang="ja-JP" sz="3200" b="1" dirty="0" err="1">
                <a:solidFill>
                  <a:srgbClr val="92D050"/>
                </a:solidFill>
                <a:latin typeface="HG丸ｺﾞｼｯｸM-PRO" panose="020F0600000000000000" pitchFamily="50" charset="-128"/>
                <a:ea typeface="HG丸ｺﾞｼｯｸM-PRO" panose="020F0600000000000000" pitchFamily="50" charset="-128"/>
              </a:rPr>
              <a:t>OpenAI</a:t>
            </a:r>
            <a:r>
              <a:rPr lang="en-US" altLang="ja-JP" sz="3200" b="1" dirty="0">
                <a:solidFill>
                  <a:srgbClr val="92D050"/>
                </a:solidFill>
                <a:latin typeface="HG丸ｺﾞｼｯｸM-PRO" panose="020F0600000000000000" pitchFamily="50" charset="-128"/>
                <a:ea typeface="HG丸ｺﾞｼｯｸM-PRO" panose="020F0600000000000000" pitchFamily="50" charset="-128"/>
              </a:rPr>
              <a:t> Triton </a:t>
            </a:r>
            <a:r>
              <a:rPr lang="en-US" altLang="ja-JP" sz="3200" b="1" dirty="0">
                <a:solidFill>
                  <a:schemeClr val="bg1">
                    <a:lumMod val="95000"/>
                  </a:schemeClr>
                </a:solidFill>
                <a:latin typeface="HG丸ｺﾞｼｯｸM-PRO" panose="020F0600000000000000" pitchFamily="50" charset="-128"/>
                <a:ea typeface="HG丸ｺﾞｼｯｸM-PRO" panose="020F0600000000000000" pitchFamily="50" charset="-128"/>
              </a:rPr>
              <a:t>&amp; </a:t>
            </a:r>
            <a:r>
              <a:rPr lang="en-US" altLang="ja-JP" sz="3200" b="1" dirty="0">
                <a:solidFill>
                  <a:srgbClr val="FFFF00"/>
                </a:solidFill>
                <a:latin typeface="HG丸ｺﾞｼｯｸM-PRO" panose="020F0600000000000000" pitchFamily="50" charset="-128"/>
                <a:ea typeface="HG丸ｺﾞｼｯｸM-PRO" panose="020F0600000000000000" pitchFamily="50" charset="-128"/>
              </a:rPr>
              <a:t>Pytorch2.0</a:t>
            </a:r>
          </a:p>
        </p:txBody>
      </p:sp>
      <p:pic>
        <p:nvPicPr>
          <p:cNvPr id="8194" name="Picture 2">
            <a:extLst>
              <a:ext uri="{FF2B5EF4-FFF2-40B4-BE49-F238E27FC236}">
                <a16:creationId xmlns:a16="http://schemas.microsoft.com/office/drawing/2014/main" id="{F8A8449E-EAF2-4939-C665-C2C0590FA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46" y="1176580"/>
            <a:ext cx="5727751" cy="374850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043E309D-6F8B-33C2-9FA6-9999788845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75623"/>
            <a:ext cx="5727751" cy="415933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A3BA52B3-C29E-102E-9A14-E70FFF2D88EB}"/>
              </a:ext>
            </a:extLst>
          </p:cNvPr>
          <p:cNvSpPr txBox="1"/>
          <p:nvPr/>
        </p:nvSpPr>
        <p:spPr>
          <a:xfrm>
            <a:off x="1683945" y="699876"/>
            <a:ext cx="8177542" cy="369332"/>
          </a:xfrm>
          <a:prstGeom prst="rect">
            <a:avLst/>
          </a:prstGeom>
          <a:noFill/>
        </p:spPr>
        <p:txBody>
          <a:bodyPr wrap="square">
            <a:spAutoFit/>
          </a:bodyPr>
          <a:lstStyle/>
          <a:p>
            <a:r>
              <a:rPr lang="en-US" altLang="ja-JP" dirty="0">
                <a:hlinkClick r:id="rId5"/>
              </a:rPr>
              <a:t>https://www.semianalysis.com/p/nvidiaopenaitritonpytorch</a:t>
            </a:r>
            <a:r>
              <a:rPr lang="en-US" altLang="ja-JP" dirty="0"/>
              <a:t> </a:t>
            </a:r>
            <a:endParaRPr lang="ja-JP" altLang="en-US" dirty="0"/>
          </a:p>
        </p:txBody>
      </p:sp>
    </p:spTree>
    <p:extLst>
      <p:ext uri="{BB962C8B-B14F-4D97-AF65-F5344CB8AC3E}">
        <p14:creationId xmlns:p14="http://schemas.microsoft.com/office/powerpoint/2010/main" val="14857567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8094" y="5615750"/>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486631" y="5418317"/>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3027039" y="450902"/>
            <a:ext cx="6064897" cy="6029221"/>
          </a:xfrm>
          <a:prstGeom prst="rect">
            <a:avLst/>
          </a:prstGeom>
        </p:spPr>
      </p:pic>
      <p:sp>
        <p:nvSpPr>
          <p:cNvPr id="13" name="テキスト ボックス 12">
            <a:extLst>
              <a:ext uri="{FF2B5EF4-FFF2-40B4-BE49-F238E27FC236}">
                <a16:creationId xmlns:a16="http://schemas.microsoft.com/office/drawing/2014/main" id="{F1250A96-A5EA-8C69-6FAB-AA55E44BB9C0}"/>
              </a:ext>
            </a:extLst>
          </p:cNvPr>
          <p:cNvSpPr txBox="1"/>
          <p:nvPr/>
        </p:nvSpPr>
        <p:spPr>
          <a:xfrm>
            <a:off x="10274080" y="4855195"/>
            <a:ext cx="1834255" cy="523220"/>
          </a:xfrm>
          <a:prstGeom prst="rect">
            <a:avLst/>
          </a:prstGeom>
          <a:noFill/>
        </p:spPr>
        <p:txBody>
          <a:bodyPr wrap="square" rtlCol="0">
            <a:spAutoFit/>
          </a:bodyPr>
          <a:lstStyle/>
          <a:p>
            <a:pPr algn="ctr"/>
            <a:r>
              <a:rPr kumimoji="1" lang="en-US" altLang="ja-JP" sz="2800" b="1" dirty="0">
                <a:solidFill>
                  <a:srgbClr val="C00000"/>
                </a:solidFill>
                <a:latin typeface="BIZ UDPゴシック" panose="020B0400000000000000" pitchFamily="50" charset="-128"/>
                <a:ea typeface="BIZ UDPゴシック" panose="020B0400000000000000" pitchFamily="50" charset="-128"/>
              </a:rPr>
              <a:t>QR</a:t>
            </a:r>
            <a:r>
              <a:rPr kumimoji="1" lang="ja-JP" altLang="en-US" sz="2800" b="1" dirty="0">
                <a:solidFill>
                  <a:srgbClr val="C00000"/>
                </a:solidFill>
                <a:latin typeface="BIZ UDPゴシック" panose="020B0400000000000000" pitchFamily="50" charset="-128"/>
                <a:ea typeface="BIZ UDPゴシック" panose="020B0400000000000000" pitchFamily="50" charset="-128"/>
              </a:rPr>
              <a:t>コード</a:t>
            </a:r>
          </a:p>
        </p:txBody>
      </p:sp>
    </p:spTree>
    <p:extLst>
      <p:ext uri="{BB962C8B-B14F-4D97-AF65-F5344CB8AC3E}">
        <p14:creationId xmlns:p14="http://schemas.microsoft.com/office/powerpoint/2010/main" val="38607545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
        <p:nvSpPr>
          <p:cNvPr id="2" name="四角形: 角を丸くする 1">
            <a:extLst>
              <a:ext uri="{FF2B5EF4-FFF2-40B4-BE49-F238E27FC236}">
                <a16:creationId xmlns:a16="http://schemas.microsoft.com/office/drawing/2014/main" id="{CDC4DF28-D641-5F4F-D9BD-472C5CCE185C}"/>
              </a:ext>
            </a:extLst>
          </p:cNvPr>
          <p:cNvSpPr/>
          <p:nvPr/>
        </p:nvSpPr>
        <p:spPr>
          <a:xfrm>
            <a:off x="4446876" y="4780229"/>
            <a:ext cx="3371272" cy="436743"/>
          </a:xfrm>
          <a:prstGeom prst="roundRect">
            <a:avLst/>
          </a:prstGeom>
          <a:solidFill>
            <a:srgbClr val="C00000"/>
          </a:solidFill>
          <a:ln w="571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当該資料は</a:t>
            </a:r>
            <a:r>
              <a:rPr kumimoji="1" lang="en-US" altLang="ja-JP" dirty="0">
                <a:latin typeface="BIZ UDPゴシック" panose="020B0400000000000000" pitchFamily="50" charset="-128"/>
                <a:ea typeface="BIZ UDPゴシック" panose="020B0400000000000000" pitchFamily="50" charset="-128"/>
              </a:rPr>
              <a:t>【</a:t>
            </a:r>
            <a:r>
              <a:rPr kumimoji="1" lang="ja-JP" altLang="en-US" dirty="0">
                <a:latin typeface="BIZ UDPゴシック" panose="020B0400000000000000" pitchFamily="50" charset="-128"/>
                <a:ea typeface="BIZ UDPゴシック" panose="020B0400000000000000" pitchFamily="50" charset="-128"/>
              </a:rPr>
              <a:t>配布共有不可</a:t>
            </a:r>
            <a:r>
              <a:rPr kumimoji="1" lang="en-US" altLang="ja-JP" dirty="0">
                <a:latin typeface="BIZ UDPゴシック" panose="020B0400000000000000" pitchFamily="50" charset="-128"/>
                <a:ea typeface="BIZ UDPゴシック" panose="020B0400000000000000" pitchFamily="50" charset="-128"/>
              </a:rPr>
              <a:t>】</a:t>
            </a:r>
            <a:r>
              <a:rPr kumimoji="1" lang="ja-JP" altLang="en-US" sz="700" dirty="0">
                <a:latin typeface="BIZ UDPゴシック" panose="020B0400000000000000" pitchFamily="50" charset="-128"/>
                <a:ea typeface="BIZ UDPゴシック" panose="020B0400000000000000" pitchFamily="50" charset="-128"/>
              </a:rPr>
              <a:t>です</a:t>
            </a:r>
            <a:endParaRPr kumimoji="1" lang="ja-JP" altLang="en-US" dirty="0">
              <a:latin typeface="BIZ UDPゴシック" panose="020B0400000000000000" pitchFamily="50" charset="-128"/>
              <a:ea typeface="BIZ UDPゴシック" panose="020B0400000000000000" pitchFamily="50" charset="-128"/>
            </a:endParaRPr>
          </a:p>
        </p:txBody>
      </p:sp>
      <p:sp>
        <p:nvSpPr>
          <p:cNvPr id="7" name="円弧 6">
            <a:extLst>
              <a:ext uri="{FF2B5EF4-FFF2-40B4-BE49-F238E27FC236}">
                <a16:creationId xmlns:a16="http://schemas.microsoft.com/office/drawing/2014/main" id="{910217B4-1C18-9775-06E1-0F0002CB626D}"/>
              </a:ext>
            </a:extLst>
          </p:cNvPr>
          <p:cNvSpPr/>
          <p:nvPr/>
        </p:nvSpPr>
        <p:spPr>
          <a:xfrm rot="16390802">
            <a:off x="6272707" y="2337190"/>
            <a:ext cx="323461" cy="279919"/>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413436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chemeClr val="accent5">
              <a:lumMod val="50000"/>
            </a:schemeClr>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２</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24</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Llama</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公開＠</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Meta</a:t>
            </a:r>
            <a:endParaRPr kumimoji="1" lang="ja-JP" altLang="en-US" sz="3200" b="1" dirty="0">
              <a:solidFill>
                <a:schemeClr val="bg1"/>
              </a:solidFill>
              <a:latin typeface="HG丸ｺﾞｼｯｸM-PRO" panose="020F0600000000000000" pitchFamily="50" charset="-128"/>
              <a:ea typeface="HG丸ｺﾞｼｯｸM-PRO" panose="020F0600000000000000" pitchFamily="50" charset="-128"/>
            </a:endParaRPr>
          </a:p>
        </p:txBody>
      </p:sp>
      <p:pic>
        <p:nvPicPr>
          <p:cNvPr id="1026" name="Picture 2" descr="ラマ・リャマのイラスト">
            <a:extLst>
              <a:ext uri="{FF2B5EF4-FFF2-40B4-BE49-F238E27FC236}">
                <a16:creationId xmlns:a16="http://schemas.microsoft.com/office/drawing/2014/main" id="{D97B6F6D-F4AE-768A-31FF-694B2FFD9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661" y="997861"/>
            <a:ext cx="2667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F9DB622F-D766-10BB-373B-665C44F5522B}"/>
              </a:ext>
            </a:extLst>
          </p:cNvPr>
          <p:cNvPicPr>
            <a:picLocks noChangeAspect="1"/>
          </p:cNvPicPr>
          <p:nvPr/>
        </p:nvPicPr>
        <p:blipFill>
          <a:blip r:embed="rId4"/>
          <a:stretch>
            <a:fillRect/>
          </a:stretch>
        </p:blipFill>
        <p:spPr>
          <a:xfrm>
            <a:off x="208230" y="744364"/>
            <a:ext cx="2006097" cy="2006097"/>
          </a:xfrm>
          <a:prstGeom prst="rect">
            <a:avLst/>
          </a:prstGeom>
        </p:spPr>
      </p:pic>
      <p:pic>
        <p:nvPicPr>
          <p:cNvPr id="7" name="図 6">
            <a:extLst>
              <a:ext uri="{FF2B5EF4-FFF2-40B4-BE49-F238E27FC236}">
                <a16:creationId xmlns:a16="http://schemas.microsoft.com/office/drawing/2014/main" id="{BF309745-688B-52E2-58F1-CAC936B52DC2}"/>
              </a:ext>
            </a:extLst>
          </p:cNvPr>
          <p:cNvPicPr>
            <a:picLocks noChangeAspect="1"/>
          </p:cNvPicPr>
          <p:nvPr/>
        </p:nvPicPr>
        <p:blipFill>
          <a:blip r:embed="rId5"/>
          <a:stretch>
            <a:fillRect/>
          </a:stretch>
        </p:blipFill>
        <p:spPr>
          <a:xfrm>
            <a:off x="2337161" y="664439"/>
            <a:ext cx="1038370" cy="333422"/>
          </a:xfrm>
          <a:prstGeom prst="rect">
            <a:avLst/>
          </a:prstGeom>
        </p:spPr>
      </p:pic>
      <p:sp>
        <p:nvSpPr>
          <p:cNvPr id="11" name="テキスト ボックス 10">
            <a:extLst>
              <a:ext uri="{FF2B5EF4-FFF2-40B4-BE49-F238E27FC236}">
                <a16:creationId xmlns:a16="http://schemas.microsoft.com/office/drawing/2014/main" id="{70ABA97E-B78F-B2FC-1998-A05943BB3967}"/>
              </a:ext>
            </a:extLst>
          </p:cNvPr>
          <p:cNvSpPr txBox="1"/>
          <p:nvPr/>
        </p:nvSpPr>
        <p:spPr>
          <a:xfrm rot="232063">
            <a:off x="4718754" y="951060"/>
            <a:ext cx="6293059" cy="584775"/>
          </a:xfrm>
          <a:prstGeom prst="rect">
            <a:avLst/>
          </a:prstGeom>
          <a:solidFill>
            <a:schemeClr val="accent2"/>
          </a:solidFill>
          <a:ln>
            <a:solidFill>
              <a:srgbClr val="FFC000"/>
            </a:solidFill>
          </a:ln>
          <a:effectLst>
            <a:glow rad="101600">
              <a:schemeClr val="accent2">
                <a:satMod val="175000"/>
                <a:alpha val="40000"/>
              </a:schemeClr>
            </a:glow>
          </a:effectLst>
        </p:spPr>
        <p:txBody>
          <a:bodyPr wrap="square">
            <a:spAutoFit/>
          </a:bodyPr>
          <a:lstStyle/>
          <a:p>
            <a:r>
              <a:rPr lang="en-US" altLang="ja-JP" sz="3200" b="1" u="sng" dirty="0">
                <a:solidFill>
                  <a:srgbClr val="000000"/>
                </a:solidFill>
                <a:latin typeface="ＭＳ ゴシック" panose="020B0609070205080204" pitchFamily="49" charset="-128"/>
                <a:ea typeface="ＭＳ ゴシック" panose="020B0609070205080204" pitchFamily="49" charset="-128"/>
              </a:rPr>
              <a:t>Llama</a:t>
            </a:r>
            <a:r>
              <a:rPr lang="ja-JP" altLang="en-US" sz="2400" b="1" dirty="0">
                <a:solidFill>
                  <a:srgbClr val="000000"/>
                </a:solidFill>
                <a:latin typeface="ＭＳ ゴシック" panose="020B0609070205080204" pitchFamily="49" charset="-128"/>
                <a:ea typeface="ＭＳ ゴシック" panose="020B0609070205080204" pitchFamily="49" charset="-128"/>
              </a:rPr>
              <a:t>＝</a:t>
            </a:r>
            <a:r>
              <a:rPr lang="it-IT" altLang="ja-JP" sz="2400" b="1" i="0" dirty="0">
                <a:solidFill>
                  <a:srgbClr val="000000"/>
                </a:solidFill>
                <a:effectLst/>
                <a:latin typeface="ＭＳ ゴシック" panose="020B0609070205080204" pitchFamily="49" charset="-128"/>
                <a:ea typeface="ＭＳ ゴシック" panose="020B0609070205080204" pitchFamily="49" charset="-128"/>
              </a:rPr>
              <a:t>Large Language Model Meta AI </a:t>
            </a:r>
            <a:endParaRPr lang="ja-JP" altLang="en-US" sz="2400" b="1" dirty="0">
              <a:latin typeface="ＭＳ ゴシック" panose="020B0609070205080204" pitchFamily="49" charset="-128"/>
              <a:ea typeface="ＭＳ ゴシック" panose="020B0609070205080204" pitchFamily="49" charset="-128"/>
            </a:endParaRPr>
          </a:p>
        </p:txBody>
      </p:sp>
      <p:sp>
        <p:nvSpPr>
          <p:cNvPr id="13" name="テキスト ボックス 12">
            <a:extLst>
              <a:ext uri="{FF2B5EF4-FFF2-40B4-BE49-F238E27FC236}">
                <a16:creationId xmlns:a16="http://schemas.microsoft.com/office/drawing/2014/main" id="{26990FFD-A18B-B7A3-73AA-FE7B68290557}"/>
              </a:ext>
            </a:extLst>
          </p:cNvPr>
          <p:cNvSpPr txBox="1"/>
          <p:nvPr/>
        </p:nvSpPr>
        <p:spPr>
          <a:xfrm>
            <a:off x="3800191" y="1550132"/>
            <a:ext cx="8301274" cy="1200329"/>
          </a:xfrm>
          <a:prstGeom prst="rect">
            <a:avLst/>
          </a:prstGeom>
          <a:noFill/>
        </p:spPr>
        <p:txBody>
          <a:bodyPr wrap="square">
            <a:spAutoFit/>
          </a:bodyPr>
          <a:lstStyle/>
          <a:p>
            <a:r>
              <a:rPr lang="ja-JP" altLang="en-US" sz="2400" b="0" i="0" dirty="0">
                <a:solidFill>
                  <a:srgbClr val="08131A"/>
                </a:solidFill>
                <a:effectLst/>
                <a:latin typeface="BIZ UDPゴシック" panose="020B0400000000000000" pitchFamily="50" charset="-128"/>
                <a:ea typeface="BIZ UDPゴシック" panose="020B0400000000000000" pitchFamily="50" charset="-128"/>
              </a:rPr>
              <a:t>●</a:t>
            </a:r>
            <a:r>
              <a:rPr lang="ja-JP" altLang="en-US" sz="2400" b="0" i="0" dirty="0">
                <a:solidFill>
                  <a:srgbClr val="FF0000"/>
                </a:solidFill>
                <a:effectLst/>
                <a:latin typeface="BIZ UDPゴシック" panose="020B0400000000000000" pitchFamily="50" charset="-128"/>
                <a:ea typeface="BIZ UDPゴシック" panose="020B0400000000000000" pitchFamily="50" charset="-128"/>
              </a:rPr>
              <a:t>ソースコード</a:t>
            </a:r>
            <a:r>
              <a:rPr lang="ja-JP" altLang="en-US" sz="2400" b="0" i="0" dirty="0">
                <a:solidFill>
                  <a:srgbClr val="08131A"/>
                </a:solidFill>
                <a:effectLst/>
                <a:latin typeface="BIZ UDPゴシック" panose="020B0400000000000000" pitchFamily="50" charset="-128"/>
                <a:ea typeface="BIZ UDPゴシック" panose="020B0400000000000000" pitchFamily="50" charset="-128"/>
              </a:rPr>
              <a:t>は</a:t>
            </a:r>
            <a:r>
              <a:rPr lang="ja-JP" altLang="en-US" sz="2400" b="0" i="0" dirty="0">
                <a:solidFill>
                  <a:srgbClr val="FF0000"/>
                </a:solidFill>
                <a:effectLst/>
                <a:latin typeface="BIZ UDPゴシック" panose="020B0400000000000000" pitchFamily="50" charset="-128"/>
                <a:ea typeface="BIZ UDPゴシック" panose="020B0400000000000000" pitchFamily="50" charset="-128"/>
              </a:rPr>
              <a:t>公開</a:t>
            </a:r>
            <a:r>
              <a:rPr lang="ja-JP" altLang="en-US" sz="2400" b="0" i="0" dirty="0">
                <a:solidFill>
                  <a:srgbClr val="08131A"/>
                </a:solidFill>
                <a:effectLst/>
                <a:latin typeface="BIZ UDPゴシック" panose="020B0400000000000000" pitchFamily="50" charset="-128"/>
                <a:ea typeface="BIZ UDPゴシック" panose="020B0400000000000000" pitchFamily="50" charset="-128"/>
              </a:rPr>
              <a:t>。</a:t>
            </a:r>
            <a:endParaRPr lang="en-US" altLang="ja-JP" sz="2400" b="0" i="0" dirty="0">
              <a:solidFill>
                <a:srgbClr val="08131A"/>
              </a:solidFill>
              <a:effectLst/>
              <a:latin typeface="BIZ UDPゴシック" panose="020B0400000000000000" pitchFamily="50" charset="-128"/>
              <a:ea typeface="BIZ UDPゴシック" panose="020B0400000000000000" pitchFamily="50" charset="-128"/>
            </a:endParaRPr>
          </a:p>
          <a:p>
            <a:r>
              <a:rPr lang="ja-JP" altLang="en-US" sz="2400" dirty="0">
                <a:solidFill>
                  <a:srgbClr val="08131A"/>
                </a:solidFill>
                <a:latin typeface="BIZ UDPゴシック" panose="020B0400000000000000" pitchFamily="50" charset="-128"/>
                <a:ea typeface="BIZ UDPゴシック" panose="020B0400000000000000" pitchFamily="50" charset="-128"/>
              </a:rPr>
              <a:t>●</a:t>
            </a:r>
            <a:r>
              <a:rPr lang="ja-JP" altLang="en-US" sz="2400" b="0" i="0" dirty="0">
                <a:solidFill>
                  <a:srgbClr val="FF0000"/>
                </a:solidFill>
                <a:effectLst/>
                <a:latin typeface="BIZ UDPゴシック" panose="020B0400000000000000" pitchFamily="50" charset="-128"/>
                <a:ea typeface="BIZ UDPゴシック" panose="020B0400000000000000" pitchFamily="50" charset="-128"/>
              </a:rPr>
              <a:t>ニューラルネットワークの重み付けデータ</a:t>
            </a:r>
            <a:r>
              <a:rPr lang="ja-JP" altLang="en-US" sz="2400" b="0" i="0" dirty="0">
                <a:solidFill>
                  <a:srgbClr val="08131A"/>
                </a:solidFill>
                <a:effectLst/>
                <a:latin typeface="BIZ UDPゴシック" panose="020B0400000000000000" pitchFamily="50" charset="-128"/>
                <a:ea typeface="BIZ UDPゴシック" panose="020B0400000000000000" pitchFamily="50" charset="-128"/>
              </a:rPr>
              <a:t>は</a:t>
            </a:r>
            <a:r>
              <a:rPr lang="ja-JP" altLang="en-US" sz="2400" b="0" i="0" dirty="0">
                <a:solidFill>
                  <a:srgbClr val="FF0000"/>
                </a:solidFill>
                <a:effectLst/>
                <a:latin typeface="BIZ UDPゴシック" panose="020B0400000000000000" pitchFamily="50" charset="-128"/>
                <a:ea typeface="BIZ UDPゴシック" panose="020B0400000000000000" pitchFamily="50" charset="-128"/>
              </a:rPr>
              <a:t>非公開</a:t>
            </a:r>
            <a:r>
              <a:rPr lang="ja-JP" altLang="en-US" sz="2400" b="0" i="0" dirty="0">
                <a:solidFill>
                  <a:srgbClr val="08131A"/>
                </a:solidFill>
                <a:effectLst/>
                <a:latin typeface="BIZ UDPゴシック" panose="020B0400000000000000" pitchFamily="50" charset="-128"/>
                <a:ea typeface="BIZ UDPゴシック" panose="020B0400000000000000" pitchFamily="50" charset="-128"/>
              </a:rPr>
              <a:t>。</a:t>
            </a:r>
            <a:endParaRPr lang="en-US" altLang="ja-JP" sz="2400" b="0" i="0" dirty="0">
              <a:solidFill>
                <a:srgbClr val="08131A"/>
              </a:solidFill>
              <a:effectLst/>
              <a:latin typeface="BIZ UDPゴシック" panose="020B0400000000000000" pitchFamily="50" charset="-128"/>
              <a:ea typeface="BIZ UDPゴシック" panose="020B0400000000000000" pitchFamily="50" charset="-128"/>
            </a:endParaRPr>
          </a:p>
          <a:p>
            <a:r>
              <a:rPr lang="ja-JP" altLang="en-US" sz="2400" dirty="0">
                <a:solidFill>
                  <a:srgbClr val="08131A"/>
                </a:solidFill>
                <a:latin typeface="BIZ UDPゴシック" panose="020B0400000000000000" pitchFamily="50" charset="-128"/>
                <a:ea typeface="BIZ UDPゴシック" panose="020B0400000000000000" pitchFamily="50" charset="-128"/>
              </a:rPr>
              <a:t>●アカデミア（大学・研究機関）のみ利用可能で</a:t>
            </a:r>
            <a:r>
              <a:rPr lang="ja-JP" altLang="en-US" sz="2400" dirty="0">
                <a:solidFill>
                  <a:srgbClr val="FF0000"/>
                </a:solidFill>
                <a:latin typeface="BIZ UDPゴシック" panose="020B0400000000000000" pitchFamily="50" charset="-128"/>
                <a:ea typeface="BIZ UDPゴシック" panose="020B0400000000000000" pitchFamily="50" charset="-128"/>
              </a:rPr>
              <a:t>商用利用不可</a:t>
            </a:r>
            <a:r>
              <a:rPr lang="ja-JP" altLang="en-US" sz="2400" dirty="0">
                <a:solidFill>
                  <a:srgbClr val="08131A"/>
                </a:solidFill>
                <a:latin typeface="BIZ UDPゴシック" panose="020B0400000000000000" pitchFamily="50" charset="-128"/>
                <a:ea typeface="BIZ UDPゴシック" panose="020B0400000000000000" pitchFamily="50" charset="-128"/>
              </a:rPr>
              <a:t>。</a:t>
            </a:r>
            <a:endParaRPr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59178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chemeClr val="accent5">
              <a:lumMod val="50000"/>
            </a:schemeClr>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２</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24</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Llama</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 </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Hub</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RAG</a:t>
            </a:r>
            <a:endParaRPr kumimoji="1" lang="ja-JP" altLang="en-US" sz="3200" b="1" dirty="0">
              <a:solidFill>
                <a:schemeClr val="bg1"/>
              </a:solidFill>
              <a:latin typeface="HG丸ｺﾞｼｯｸM-PRO" panose="020F0600000000000000" pitchFamily="50" charset="-128"/>
              <a:ea typeface="HG丸ｺﾞｼｯｸM-PRO" panose="020F0600000000000000" pitchFamily="50" charset="-128"/>
            </a:endParaRPr>
          </a:p>
        </p:txBody>
      </p:sp>
      <p:pic>
        <p:nvPicPr>
          <p:cNvPr id="5" name="図 4">
            <a:extLst>
              <a:ext uri="{FF2B5EF4-FFF2-40B4-BE49-F238E27FC236}">
                <a16:creationId xmlns:a16="http://schemas.microsoft.com/office/drawing/2014/main" id="{447C882B-B02F-EB3D-CF1A-6274ADC1D903}"/>
              </a:ext>
            </a:extLst>
          </p:cNvPr>
          <p:cNvPicPr>
            <a:picLocks noChangeAspect="1"/>
          </p:cNvPicPr>
          <p:nvPr/>
        </p:nvPicPr>
        <p:blipFill>
          <a:blip r:embed="rId3"/>
          <a:stretch>
            <a:fillRect/>
          </a:stretch>
        </p:blipFill>
        <p:spPr>
          <a:xfrm>
            <a:off x="839353" y="616614"/>
            <a:ext cx="10427364" cy="6186956"/>
          </a:xfrm>
          <a:prstGeom prst="rect">
            <a:avLst/>
          </a:prstGeom>
        </p:spPr>
      </p:pic>
      <p:pic>
        <p:nvPicPr>
          <p:cNvPr id="7" name="図 6">
            <a:extLst>
              <a:ext uri="{FF2B5EF4-FFF2-40B4-BE49-F238E27FC236}">
                <a16:creationId xmlns:a16="http://schemas.microsoft.com/office/drawing/2014/main" id="{0FA83502-91A0-240D-D930-3A6A7C1FEC9C}"/>
              </a:ext>
            </a:extLst>
          </p:cNvPr>
          <p:cNvPicPr>
            <a:picLocks noChangeAspect="1"/>
          </p:cNvPicPr>
          <p:nvPr/>
        </p:nvPicPr>
        <p:blipFill>
          <a:blip r:embed="rId4"/>
          <a:stretch>
            <a:fillRect/>
          </a:stretch>
        </p:blipFill>
        <p:spPr>
          <a:xfrm>
            <a:off x="839353" y="616614"/>
            <a:ext cx="2642670" cy="886261"/>
          </a:xfrm>
          <a:prstGeom prst="rect">
            <a:avLst/>
          </a:prstGeom>
        </p:spPr>
      </p:pic>
      <p:sp>
        <p:nvSpPr>
          <p:cNvPr id="12" name="テキスト ボックス 11">
            <a:extLst>
              <a:ext uri="{FF2B5EF4-FFF2-40B4-BE49-F238E27FC236}">
                <a16:creationId xmlns:a16="http://schemas.microsoft.com/office/drawing/2014/main" id="{140488B9-384C-CD95-31B9-BB8DA21AC49E}"/>
              </a:ext>
            </a:extLst>
          </p:cNvPr>
          <p:cNvSpPr txBox="1"/>
          <p:nvPr/>
        </p:nvSpPr>
        <p:spPr>
          <a:xfrm>
            <a:off x="643711" y="5623131"/>
            <a:ext cx="10904578" cy="369332"/>
          </a:xfrm>
          <a:prstGeom prst="rect">
            <a:avLst/>
          </a:prstGeom>
          <a:solidFill>
            <a:srgbClr val="92D050"/>
          </a:solidFill>
        </p:spPr>
        <p:txBody>
          <a:bodyPr wrap="square">
            <a:spAutoFit/>
          </a:bodyPr>
          <a:lstStyle/>
          <a:p>
            <a:r>
              <a:rPr lang="en-US" altLang="ja-JP" dirty="0">
                <a:latin typeface="BIZ UDPゴシック" panose="020B0400000000000000" pitchFamily="50" charset="-128"/>
                <a:ea typeface="BIZ UDPゴシック" panose="020B0400000000000000" pitchFamily="50" charset="-128"/>
              </a:rPr>
              <a:t>Llama</a:t>
            </a:r>
            <a:r>
              <a:rPr lang="ja-JP" altLang="en-US" dirty="0">
                <a:latin typeface="BIZ UDPゴシック" panose="020B0400000000000000" pitchFamily="50" charset="-128"/>
                <a:ea typeface="BIZ UDPゴシック" panose="020B0400000000000000" pitchFamily="50" charset="-128"/>
              </a:rPr>
              <a:t> </a:t>
            </a:r>
            <a:r>
              <a:rPr lang="en-US" altLang="ja-JP" dirty="0">
                <a:latin typeface="BIZ UDPゴシック" panose="020B0400000000000000" pitchFamily="50" charset="-128"/>
                <a:ea typeface="BIZ UDPゴシック" panose="020B0400000000000000" pitchFamily="50" charset="-128"/>
              </a:rPr>
              <a:t>Hub</a:t>
            </a:r>
            <a:r>
              <a:rPr lang="ja-JP" altLang="en-US" dirty="0">
                <a:latin typeface="BIZ UDPゴシック" panose="020B0400000000000000" pitchFamily="50" charset="-128"/>
                <a:ea typeface="BIZ UDPゴシック" panose="020B0400000000000000" pitchFamily="50" charset="-128"/>
              </a:rPr>
              <a:t>は、検索拡張生成（</a:t>
            </a:r>
            <a:r>
              <a:rPr lang="en-US" altLang="ja-JP" dirty="0">
                <a:latin typeface="BIZ UDPゴシック" panose="020B0400000000000000" pitchFamily="50" charset="-128"/>
                <a:ea typeface="BIZ UDPゴシック" panose="020B0400000000000000" pitchFamily="50" charset="-128"/>
              </a:rPr>
              <a:t>Retrieval-Augmented Generation</a:t>
            </a:r>
            <a:r>
              <a:rPr lang="ja-JP" altLang="en-US" dirty="0">
                <a:latin typeface="BIZ UDPゴシック" panose="020B0400000000000000" pitchFamily="50" charset="-128"/>
                <a:ea typeface="BIZ UDPゴシック" panose="020B0400000000000000" pitchFamily="50" charset="-128"/>
              </a:rPr>
              <a:t>：</a:t>
            </a:r>
            <a:r>
              <a:rPr lang="en-US" altLang="ja-JP" dirty="0">
                <a:latin typeface="BIZ UDPゴシック" panose="020B0400000000000000" pitchFamily="50" charset="-128"/>
                <a:ea typeface="BIZ UDPゴシック" panose="020B0400000000000000" pitchFamily="50" charset="-128"/>
              </a:rPr>
              <a:t>RAG</a:t>
            </a:r>
            <a:r>
              <a:rPr lang="ja-JP" altLang="en-US" dirty="0">
                <a:latin typeface="BIZ UDPゴシック" panose="020B0400000000000000" pitchFamily="50" charset="-128"/>
                <a:ea typeface="BIZ UDPゴシック" panose="020B0400000000000000" pitchFamily="50" charset="-128"/>
              </a:rPr>
              <a:t>）のツール類を提供する場。</a:t>
            </a:r>
          </a:p>
        </p:txBody>
      </p:sp>
    </p:spTree>
    <p:extLst>
      <p:ext uri="{BB962C8B-B14F-4D97-AF65-F5344CB8AC3E}">
        <p14:creationId xmlns:p14="http://schemas.microsoft.com/office/powerpoint/2010/main" val="3745059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chemeClr val="accent5">
              <a:lumMod val="50000"/>
            </a:schemeClr>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2</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lang="en-US" altLang="ja-JP" sz="3200" b="1" dirty="0" err="1">
                <a:solidFill>
                  <a:schemeClr val="bg1"/>
                </a:solidFill>
                <a:latin typeface="HG丸ｺﾞｼｯｸM-PRO" panose="020F0600000000000000" pitchFamily="50" charset="-128"/>
                <a:ea typeface="HG丸ｺﾞｼｯｸM-PRO" panose="020F0600000000000000" pitchFamily="50" charset="-128"/>
              </a:rPr>
              <a:t>ChatGPT</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-API/GPT3.5-Turbo</a:t>
            </a:r>
            <a:endParaRPr kumimoji="1" lang="ja-JP" altLang="en-US"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185330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A971F07-557A-926C-B3B3-97E9F3001276}"/>
              </a:ext>
            </a:extLst>
          </p:cNvPr>
          <p:cNvPicPr>
            <a:picLocks noChangeAspect="1"/>
          </p:cNvPicPr>
          <p:nvPr/>
        </p:nvPicPr>
        <p:blipFill>
          <a:blip r:embed="rId3"/>
          <a:stretch>
            <a:fillRect/>
          </a:stretch>
        </p:blipFill>
        <p:spPr>
          <a:xfrm>
            <a:off x="121862" y="512532"/>
            <a:ext cx="11973568" cy="3606225"/>
          </a:xfrm>
          <a:prstGeom prst="rect">
            <a:avLst/>
          </a:prstGeom>
        </p:spPr>
      </p:pic>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chemeClr val="accent5">
              <a:lumMod val="50000"/>
            </a:schemeClr>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Llama</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漏洩！</a:t>
            </a:r>
            <a:endParaRPr kumimoji="1" lang="ja-JP" altLang="en-US" sz="3200" b="1" dirty="0">
              <a:solidFill>
                <a:schemeClr val="bg1"/>
              </a:solidFill>
              <a:latin typeface="HG丸ｺﾞｼｯｸM-PRO" panose="020F0600000000000000" pitchFamily="50" charset="-128"/>
              <a:ea typeface="HG丸ｺﾞｼｯｸM-PRO" panose="020F0600000000000000" pitchFamily="50" charset="-128"/>
            </a:endParaRPr>
          </a:p>
        </p:txBody>
      </p:sp>
      <p:pic>
        <p:nvPicPr>
          <p:cNvPr id="6" name="Picture 2" descr="ラマ・リャマのイラスト">
            <a:extLst>
              <a:ext uri="{FF2B5EF4-FFF2-40B4-BE49-F238E27FC236}">
                <a16:creationId xmlns:a16="http://schemas.microsoft.com/office/drawing/2014/main" id="{ECE4326D-A297-C6E1-16F1-E552B395C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3546" y="2975025"/>
            <a:ext cx="2667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66E363D5-068C-F126-4DFF-E61898E72538}"/>
              </a:ext>
            </a:extLst>
          </p:cNvPr>
          <p:cNvSpPr txBox="1"/>
          <p:nvPr/>
        </p:nvSpPr>
        <p:spPr>
          <a:xfrm>
            <a:off x="9944534" y="4410081"/>
            <a:ext cx="1392662" cy="369332"/>
          </a:xfrm>
          <a:prstGeom prst="rect">
            <a:avLst/>
          </a:prstGeom>
          <a:noFill/>
        </p:spPr>
        <p:txBody>
          <a:bodyPr wrap="square">
            <a:spAutoFit/>
          </a:bodyPr>
          <a:lstStyle/>
          <a:p>
            <a:pPr algn="ctr"/>
            <a:r>
              <a:rPr lang="ja-JP" altLang="en-US" b="1" u="sng" dirty="0">
                <a:solidFill>
                  <a:srgbClr val="000000"/>
                </a:solidFill>
                <a:latin typeface="ＭＳ ゴシック" panose="020B0609070205080204" pitchFamily="49" charset="-128"/>
                <a:ea typeface="ＭＳ ゴシック" panose="020B0609070205080204" pitchFamily="49" charset="-128"/>
              </a:rPr>
              <a:t>野良</a:t>
            </a:r>
            <a:r>
              <a:rPr lang="en-US" altLang="ja-JP" b="1" u="sng" dirty="0">
                <a:solidFill>
                  <a:srgbClr val="000000"/>
                </a:solidFill>
                <a:latin typeface="ＭＳ ゴシック" panose="020B0609070205080204" pitchFamily="49" charset="-128"/>
                <a:ea typeface="ＭＳ ゴシック" panose="020B0609070205080204" pitchFamily="49" charset="-128"/>
              </a:rPr>
              <a:t>Llama</a:t>
            </a:r>
            <a:r>
              <a:rPr lang="it-IT" altLang="ja-JP" sz="1400" b="1" i="0" dirty="0">
                <a:solidFill>
                  <a:srgbClr val="000000"/>
                </a:solidFill>
                <a:effectLst/>
                <a:latin typeface="ＭＳ ゴシック" panose="020B0609070205080204" pitchFamily="49" charset="-128"/>
                <a:ea typeface="ＭＳ ゴシック" panose="020B0609070205080204" pitchFamily="49" charset="-128"/>
              </a:rPr>
              <a:t> </a:t>
            </a:r>
            <a:endParaRPr lang="ja-JP" altLang="en-US" sz="1400" b="1" dirty="0">
              <a:latin typeface="ＭＳ ゴシック" panose="020B0609070205080204" pitchFamily="49" charset="-128"/>
              <a:ea typeface="ＭＳ ゴシック" panose="020B0609070205080204" pitchFamily="49" charset="-128"/>
            </a:endParaRPr>
          </a:p>
        </p:txBody>
      </p:sp>
      <p:pic>
        <p:nvPicPr>
          <p:cNvPr id="9" name="図 8">
            <a:extLst>
              <a:ext uri="{FF2B5EF4-FFF2-40B4-BE49-F238E27FC236}">
                <a16:creationId xmlns:a16="http://schemas.microsoft.com/office/drawing/2014/main" id="{7FB1CDC7-283F-453A-BC0E-C39989C73B47}"/>
              </a:ext>
            </a:extLst>
          </p:cNvPr>
          <p:cNvPicPr>
            <a:picLocks noChangeAspect="1"/>
          </p:cNvPicPr>
          <p:nvPr/>
        </p:nvPicPr>
        <p:blipFill>
          <a:blip r:embed="rId5"/>
          <a:stretch>
            <a:fillRect/>
          </a:stretch>
        </p:blipFill>
        <p:spPr>
          <a:xfrm>
            <a:off x="7332163" y="2062585"/>
            <a:ext cx="2259537" cy="2259537"/>
          </a:xfrm>
          <a:prstGeom prst="rect">
            <a:avLst/>
          </a:prstGeom>
        </p:spPr>
      </p:pic>
      <p:sp>
        <p:nvSpPr>
          <p:cNvPr id="11" name="テキスト ボックス 10">
            <a:extLst>
              <a:ext uri="{FF2B5EF4-FFF2-40B4-BE49-F238E27FC236}">
                <a16:creationId xmlns:a16="http://schemas.microsoft.com/office/drawing/2014/main" id="{C2D2F487-437F-6C89-21F2-B46AD6A65CA1}"/>
              </a:ext>
            </a:extLst>
          </p:cNvPr>
          <p:cNvSpPr txBox="1"/>
          <p:nvPr/>
        </p:nvSpPr>
        <p:spPr>
          <a:xfrm>
            <a:off x="209246" y="4322141"/>
            <a:ext cx="9633442" cy="2308324"/>
          </a:xfrm>
          <a:prstGeom prst="rect">
            <a:avLst/>
          </a:prstGeom>
          <a:noFill/>
        </p:spPr>
        <p:txBody>
          <a:bodyPr wrap="square">
            <a:spAutoFit/>
          </a:bodyPr>
          <a:lstStyle/>
          <a:p>
            <a:pPr algn="l"/>
            <a:r>
              <a:rPr lang="en-US" altLang="ja-JP" sz="1600" b="0" i="0" dirty="0">
                <a:solidFill>
                  <a:srgbClr val="000000"/>
                </a:solidFill>
                <a:effectLst/>
                <a:latin typeface="Bahnschrift Light" panose="020B0502040204020203" pitchFamily="34" charset="0"/>
              </a:rPr>
              <a:t>Facebook’s large language model, which is usually only available to approved researchers, government officials, or members of civil society, has now leaked online for anyone to download. The leaked language model was shared on 4chan, where a member uploaded a torrent file for Facebook’s tool, known as </a:t>
            </a:r>
            <a:r>
              <a:rPr lang="en-US" altLang="ja-JP" sz="1600" b="0" i="0" dirty="0" err="1">
                <a:solidFill>
                  <a:srgbClr val="000000"/>
                </a:solidFill>
                <a:effectLst/>
                <a:latin typeface="Bahnschrift Light" panose="020B0502040204020203" pitchFamily="34" charset="0"/>
              </a:rPr>
              <a:t>LLaMa</a:t>
            </a:r>
            <a:r>
              <a:rPr lang="en-US" altLang="ja-JP" sz="1600" b="0" i="0" dirty="0">
                <a:solidFill>
                  <a:srgbClr val="000000"/>
                </a:solidFill>
                <a:effectLst/>
                <a:latin typeface="Bahnschrift Light" panose="020B0502040204020203" pitchFamily="34" charset="0"/>
              </a:rPr>
              <a:t> (Large Language Model Meta AI), last week.</a:t>
            </a:r>
          </a:p>
          <a:p>
            <a:pPr algn="l"/>
            <a:endParaRPr lang="en-US" altLang="ja-JP" sz="1600" b="0" i="0" dirty="0">
              <a:solidFill>
                <a:srgbClr val="000000"/>
              </a:solidFill>
              <a:effectLst/>
              <a:latin typeface="Bahnschrift Light" panose="020B0502040204020203" pitchFamily="34" charset="0"/>
            </a:endParaRPr>
          </a:p>
          <a:p>
            <a:pPr algn="l"/>
            <a:r>
              <a:rPr lang="en-US" altLang="ja-JP" sz="1600" b="0" i="0" dirty="0">
                <a:solidFill>
                  <a:srgbClr val="000000"/>
                </a:solidFill>
                <a:effectLst/>
                <a:latin typeface="Bahnschrift Light" panose="020B0502040204020203" pitchFamily="34" charset="0"/>
              </a:rPr>
              <a:t>This marks the first time a major tech firm's proprietary AI model has leaked to the public. To date, firms like Google, Microsoft, and </a:t>
            </a:r>
            <a:r>
              <a:rPr lang="en-US" altLang="ja-JP" sz="1600" b="0" i="0" dirty="0" err="1">
                <a:solidFill>
                  <a:srgbClr val="000000"/>
                </a:solidFill>
                <a:effectLst/>
                <a:latin typeface="Bahnschrift Light" panose="020B0502040204020203" pitchFamily="34" charset="0"/>
              </a:rPr>
              <a:t>OpenAI</a:t>
            </a:r>
            <a:r>
              <a:rPr lang="en-US" altLang="ja-JP" sz="1600" b="0" i="0" dirty="0">
                <a:solidFill>
                  <a:srgbClr val="000000"/>
                </a:solidFill>
                <a:effectLst/>
                <a:latin typeface="Bahnschrift Light" panose="020B0502040204020203" pitchFamily="34" charset="0"/>
              </a:rPr>
              <a:t> have kept their newest models private, only accessible via consumer interfaces or an API, ostensibly to control instances of misuse. 4chan members claim to be running </a:t>
            </a:r>
            <a:r>
              <a:rPr lang="en-US" altLang="ja-JP" sz="1600" b="0" i="0" dirty="0" err="1">
                <a:solidFill>
                  <a:srgbClr val="000000"/>
                </a:solidFill>
                <a:effectLst/>
                <a:latin typeface="Bahnschrift Light" panose="020B0502040204020203" pitchFamily="34" charset="0"/>
              </a:rPr>
              <a:t>LLaMa</a:t>
            </a:r>
            <a:r>
              <a:rPr lang="en-US" altLang="ja-JP" sz="1600" b="0" i="0" dirty="0">
                <a:solidFill>
                  <a:srgbClr val="000000"/>
                </a:solidFill>
                <a:effectLst/>
                <a:latin typeface="Bahnschrift Light" panose="020B0502040204020203" pitchFamily="34" charset="0"/>
              </a:rPr>
              <a:t> on their own machines, but the exact implications of this leak are not yet clear.</a:t>
            </a:r>
          </a:p>
        </p:txBody>
      </p:sp>
    </p:spTree>
    <p:extLst>
      <p:ext uri="{BB962C8B-B14F-4D97-AF65-F5344CB8AC3E}">
        <p14:creationId xmlns:p14="http://schemas.microsoft.com/office/powerpoint/2010/main" val="483898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chemeClr val="accent5">
              <a:lumMod val="50000"/>
            </a:schemeClr>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9</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lang="en-US" altLang="ja-JP" sz="3200" b="1" dirty="0">
                <a:solidFill>
                  <a:schemeClr val="bg1"/>
                </a:solidFill>
                <a:latin typeface="HG丸ｺﾞｼｯｸM-PRO" panose="020F0600000000000000" pitchFamily="50" charset="-128"/>
                <a:ea typeface="HG丸ｺﾞｼｯｸM-PRO" panose="020F0600000000000000" pitchFamily="50" charset="-128"/>
              </a:rPr>
              <a:t>Azure </a:t>
            </a:r>
            <a:r>
              <a:rPr lang="en-US" altLang="ja-JP" sz="3200" b="1" dirty="0" err="1">
                <a:solidFill>
                  <a:schemeClr val="bg1"/>
                </a:solidFill>
                <a:latin typeface="HG丸ｺﾞｼｯｸM-PRO" panose="020F0600000000000000" pitchFamily="50" charset="-128"/>
                <a:ea typeface="HG丸ｺﾞｼｯｸM-PRO" panose="020F0600000000000000" pitchFamily="50" charset="-128"/>
              </a:rPr>
              <a:t>OpenAI</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 Service</a:t>
            </a:r>
            <a:endParaRPr kumimoji="1" lang="ja-JP" altLang="en-US"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2610142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mazon.co.jp: Raspberry Pi Raspberry Pi4 Model B/8GB RASPBERRYPI4-MODEL-B/8GB  : パソコン・周辺機器">
            <a:extLst>
              <a:ext uri="{FF2B5EF4-FFF2-40B4-BE49-F238E27FC236}">
                <a16:creationId xmlns:a16="http://schemas.microsoft.com/office/drawing/2014/main" id="{EE8039A0-9495-2ECD-1E6D-6DC992CB5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1509" y="712460"/>
            <a:ext cx="4513184" cy="2617646"/>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chemeClr val="accent5">
              <a:lumMod val="50000"/>
            </a:schemeClr>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野良</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Llama</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が</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Raspberry Pi </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４で稼働</a:t>
            </a:r>
          </a:p>
        </p:txBody>
      </p:sp>
      <p:pic>
        <p:nvPicPr>
          <p:cNvPr id="7" name="図 6">
            <a:extLst>
              <a:ext uri="{FF2B5EF4-FFF2-40B4-BE49-F238E27FC236}">
                <a16:creationId xmlns:a16="http://schemas.microsoft.com/office/drawing/2014/main" id="{44326084-D68E-CAB2-26C8-30DB17E9E6D2}"/>
              </a:ext>
            </a:extLst>
          </p:cNvPr>
          <p:cNvPicPr>
            <a:picLocks noChangeAspect="1"/>
          </p:cNvPicPr>
          <p:nvPr/>
        </p:nvPicPr>
        <p:blipFill>
          <a:blip r:embed="rId4"/>
          <a:stretch>
            <a:fillRect/>
          </a:stretch>
        </p:blipFill>
        <p:spPr>
          <a:xfrm>
            <a:off x="101971" y="667025"/>
            <a:ext cx="5481965" cy="6071232"/>
          </a:xfrm>
          <a:prstGeom prst="rect">
            <a:avLst/>
          </a:prstGeom>
        </p:spPr>
      </p:pic>
      <p:pic>
        <p:nvPicPr>
          <p:cNvPr id="9" name="図 8">
            <a:extLst>
              <a:ext uri="{FF2B5EF4-FFF2-40B4-BE49-F238E27FC236}">
                <a16:creationId xmlns:a16="http://schemas.microsoft.com/office/drawing/2014/main" id="{5FE41481-C9AC-3751-DE17-78E9A39301D8}"/>
              </a:ext>
            </a:extLst>
          </p:cNvPr>
          <p:cNvPicPr>
            <a:picLocks noChangeAspect="1"/>
          </p:cNvPicPr>
          <p:nvPr/>
        </p:nvPicPr>
        <p:blipFill>
          <a:blip r:embed="rId5"/>
          <a:stretch>
            <a:fillRect/>
          </a:stretch>
        </p:blipFill>
        <p:spPr>
          <a:xfrm>
            <a:off x="5593657" y="3384252"/>
            <a:ext cx="5744377" cy="3458058"/>
          </a:xfrm>
          <a:prstGeom prst="rect">
            <a:avLst/>
          </a:prstGeom>
          <a:solidFill>
            <a:srgbClr val="FF0000"/>
          </a:solidFill>
          <a:ln w="28575">
            <a:solidFill>
              <a:srgbClr val="FF0000"/>
            </a:solidFill>
          </a:ln>
        </p:spPr>
      </p:pic>
      <p:pic>
        <p:nvPicPr>
          <p:cNvPr id="11" name="図 10">
            <a:extLst>
              <a:ext uri="{FF2B5EF4-FFF2-40B4-BE49-F238E27FC236}">
                <a16:creationId xmlns:a16="http://schemas.microsoft.com/office/drawing/2014/main" id="{ACA54CBA-D209-B8AE-84AB-4296BF961589}"/>
              </a:ext>
            </a:extLst>
          </p:cNvPr>
          <p:cNvPicPr>
            <a:picLocks noChangeAspect="1"/>
          </p:cNvPicPr>
          <p:nvPr/>
        </p:nvPicPr>
        <p:blipFill>
          <a:blip r:embed="rId6"/>
          <a:stretch>
            <a:fillRect/>
          </a:stretch>
        </p:blipFill>
        <p:spPr>
          <a:xfrm>
            <a:off x="10528728" y="4018901"/>
            <a:ext cx="1561301" cy="1561301"/>
          </a:xfrm>
          <a:prstGeom prst="rect">
            <a:avLst/>
          </a:prstGeom>
        </p:spPr>
      </p:pic>
      <p:sp>
        <p:nvSpPr>
          <p:cNvPr id="12" name="テキスト ボックス 11">
            <a:extLst>
              <a:ext uri="{FF2B5EF4-FFF2-40B4-BE49-F238E27FC236}">
                <a16:creationId xmlns:a16="http://schemas.microsoft.com/office/drawing/2014/main" id="{447F947B-DA08-3BBE-B90F-25A48D069D62}"/>
              </a:ext>
            </a:extLst>
          </p:cNvPr>
          <p:cNvSpPr txBox="1"/>
          <p:nvPr/>
        </p:nvSpPr>
        <p:spPr>
          <a:xfrm>
            <a:off x="9507679" y="4630274"/>
            <a:ext cx="1256616" cy="338554"/>
          </a:xfrm>
          <a:prstGeom prst="rect">
            <a:avLst/>
          </a:prstGeom>
          <a:noFill/>
        </p:spPr>
        <p:txBody>
          <a:bodyPr wrap="square" rtlCol="0">
            <a:spAutoFit/>
          </a:bodyPr>
          <a:lstStyle/>
          <a:p>
            <a:pPr algn="ctr"/>
            <a:r>
              <a:rPr kumimoji="1" lang="en-US" altLang="ja-JP" sz="1600" dirty="0">
                <a:latin typeface="BIZ UDPゴシック" panose="020B0400000000000000" pitchFamily="50" charset="-128"/>
                <a:ea typeface="BIZ UDPゴシック" panose="020B0400000000000000" pitchFamily="50" charset="-128"/>
              </a:rPr>
              <a:t>GitHub</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A43B8F93-D471-3B39-32AF-A4E2DE96AB99}"/>
              </a:ext>
            </a:extLst>
          </p:cNvPr>
          <p:cNvSpPr txBox="1"/>
          <p:nvPr/>
        </p:nvSpPr>
        <p:spPr>
          <a:xfrm>
            <a:off x="10263707" y="1510770"/>
            <a:ext cx="1826322" cy="400110"/>
          </a:xfrm>
          <a:prstGeom prst="rect">
            <a:avLst/>
          </a:prstGeom>
          <a:noFill/>
        </p:spPr>
        <p:txBody>
          <a:bodyPr wrap="square" rtlCol="0">
            <a:spAutoFit/>
          </a:bodyPr>
          <a:lstStyle/>
          <a:p>
            <a:pPr algn="ctr"/>
            <a:r>
              <a:rPr kumimoji="1" lang="ja-JP" altLang="en-US" sz="1000" dirty="0">
                <a:latin typeface="BIZ UDPゴシック" panose="020B0400000000000000" pitchFamily="50" charset="-128"/>
                <a:ea typeface="BIZ UDPゴシック" panose="020B0400000000000000" pitchFamily="50" charset="-128"/>
              </a:rPr>
              <a:t>（出所）</a:t>
            </a:r>
            <a:r>
              <a:rPr kumimoji="1" lang="en-US" altLang="ja-JP" sz="1000" dirty="0">
                <a:latin typeface="BIZ UDPゴシック" panose="020B0400000000000000" pitchFamily="50" charset="-128"/>
                <a:ea typeface="BIZ UDPゴシック" panose="020B0400000000000000" pitchFamily="50" charset="-128"/>
              </a:rPr>
              <a:t>Amazon</a:t>
            </a:r>
          </a:p>
          <a:p>
            <a:pPr algn="ctr"/>
            <a:r>
              <a:rPr lang="ja-JP" altLang="en-US" sz="1000" dirty="0">
                <a:latin typeface="BIZ UDPゴシック" panose="020B0400000000000000" pitchFamily="50" charset="-128"/>
                <a:ea typeface="BIZ UDPゴシック" panose="020B0400000000000000" pitchFamily="50" charset="-128"/>
              </a:rPr>
              <a:t> </a:t>
            </a:r>
            <a:r>
              <a:rPr lang="en-US" altLang="ja-JP" sz="1000" dirty="0">
                <a:latin typeface="BIZ UDPゴシック" panose="020B0400000000000000" pitchFamily="50" charset="-128"/>
                <a:ea typeface="BIZ UDPゴシック" panose="020B0400000000000000" pitchFamily="50" charset="-128"/>
              </a:rPr>
              <a:t>Raspberry</a:t>
            </a:r>
            <a:r>
              <a:rPr lang="ja-JP" altLang="en-US" sz="1000" dirty="0">
                <a:latin typeface="BIZ UDPゴシック" panose="020B0400000000000000" pitchFamily="50" charset="-128"/>
                <a:ea typeface="BIZ UDPゴシック" panose="020B0400000000000000" pitchFamily="50" charset="-128"/>
              </a:rPr>
              <a:t> </a:t>
            </a:r>
            <a:r>
              <a:rPr lang="en-US" altLang="ja-JP" sz="1000" dirty="0">
                <a:latin typeface="BIZ UDPゴシック" panose="020B0400000000000000" pitchFamily="50" charset="-128"/>
                <a:ea typeface="BIZ UDPゴシック" panose="020B0400000000000000" pitchFamily="50" charset="-128"/>
              </a:rPr>
              <a:t>Pi</a:t>
            </a:r>
            <a:r>
              <a:rPr lang="ja-JP" altLang="en-US" sz="1000" dirty="0">
                <a:latin typeface="BIZ UDPゴシック" panose="020B0400000000000000" pitchFamily="50" charset="-128"/>
                <a:ea typeface="BIZ UDPゴシック" panose="020B0400000000000000" pitchFamily="50" charset="-128"/>
              </a:rPr>
              <a:t> </a:t>
            </a:r>
            <a:r>
              <a:rPr lang="en-US" altLang="ja-JP" sz="1000" dirty="0">
                <a:latin typeface="BIZ UDPゴシック" panose="020B0400000000000000" pitchFamily="50" charset="-128"/>
                <a:ea typeface="BIZ UDPゴシック" panose="020B0400000000000000" pitchFamily="50" charset="-128"/>
              </a:rPr>
              <a:t>4</a:t>
            </a:r>
            <a:endParaRPr kumimoji="1" lang="ja-JP" altLang="en-US" sz="1000" dirty="0">
              <a:latin typeface="BIZ UDPゴシック" panose="020B0400000000000000" pitchFamily="50" charset="-128"/>
              <a:ea typeface="BIZ UDPゴシック" panose="020B0400000000000000" pitchFamily="50" charset="-128"/>
            </a:endParaRPr>
          </a:p>
        </p:txBody>
      </p:sp>
      <p:sp>
        <p:nvSpPr>
          <p:cNvPr id="14" name="正方形/長方形 13">
            <a:extLst>
              <a:ext uri="{FF2B5EF4-FFF2-40B4-BE49-F238E27FC236}">
                <a16:creationId xmlns:a16="http://schemas.microsoft.com/office/drawing/2014/main" id="{E8FD44A5-41A9-527C-1F47-B299DDCB2271}"/>
              </a:ext>
            </a:extLst>
          </p:cNvPr>
          <p:cNvSpPr/>
          <p:nvPr/>
        </p:nvSpPr>
        <p:spPr>
          <a:xfrm>
            <a:off x="393793" y="4526733"/>
            <a:ext cx="3597182" cy="22937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2E33F59A-F283-834B-3CF4-E86E0392D8B1}"/>
              </a:ext>
            </a:extLst>
          </p:cNvPr>
          <p:cNvCxnSpPr/>
          <p:nvPr/>
        </p:nvCxnSpPr>
        <p:spPr>
          <a:xfrm flipV="1">
            <a:off x="3990975" y="3429000"/>
            <a:ext cx="1602682" cy="1115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8E9F4D01-96D6-0BCC-8BB7-85A36125070C}"/>
              </a:ext>
            </a:extLst>
          </p:cNvPr>
          <p:cNvCxnSpPr/>
          <p:nvPr/>
        </p:nvCxnSpPr>
        <p:spPr>
          <a:xfrm>
            <a:off x="3986115" y="6820507"/>
            <a:ext cx="15929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353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851DD14-042C-8FA5-927A-F8BFF2E5E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8971" y="1104305"/>
            <a:ext cx="5837898" cy="5649579"/>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extLst>
              <a:ext uri="{FF2B5EF4-FFF2-40B4-BE49-F238E27FC236}">
                <a16:creationId xmlns:a16="http://schemas.microsoft.com/office/drawing/2014/main" id="{F606DF80-E2A9-AC42-BADB-75DCE8D684D2}"/>
              </a:ext>
            </a:extLst>
          </p:cNvPr>
          <p:cNvPicPr>
            <a:picLocks noChangeAspect="1"/>
          </p:cNvPicPr>
          <p:nvPr/>
        </p:nvPicPr>
        <p:blipFill>
          <a:blip r:embed="rId4"/>
          <a:stretch>
            <a:fillRect/>
          </a:stretch>
        </p:blipFill>
        <p:spPr>
          <a:xfrm>
            <a:off x="58811" y="899635"/>
            <a:ext cx="5915851" cy="2305372"/>
          </a:xfrm>
          <a:prstGeom prst="rect">
            <a:avLst/>
          </a:prstGeom>
        </p:spPr>
      </p:pic>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chemeClr val="accent5">
              <a:lumMod val="50000"/>
            </a:schemeClr>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14</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Alpaca</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公開＠野良</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Llama</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から誕生</a:t>
            </a:r>
          </a:p>
        </p:txBody>
      </p:sp>
      <p:sp>
        <p:nvSpPr>
          <p:cNvPr id="3" name="テキスト ボックス 2">
            <a:extLst>
              <a:ext uri="{FF2B5EF4-FFF2-40B4-BE49-F238E27FC236}">
                <a16:creationId xmlns:a16="http://schemas.microsoft.com/office/drawing/2014/main" id="{C2C934FB-F020-AA63-0E02-2F627A9E82E7}"/>
              </a:ext>
            </a:extLst>
          </p:cNvPr>
          <p:cNvSpPr txBox="1"/>
          <p:nvPr/>
        </p:nvSpPr>
        <p:spPr>
          <a:xfrm>
            <a:off x="314325" y="613708"/>
            <a:ext cx="11563350" cy="461665"/>
          </a:xfrm>
          <a:prstGeom prst="rect">
            <a:avLst/>
          </a:prstGeom>
          <a:noFill/>
        </p:spPr>
        <p:txBody>
          <a:bodyPr wrap="square" rtlCol="0">
            <a:spAutoFit/>
          </a:bodyPr>
          <a:lstStyle/>
          <a:p>
            <a:pPr algn="ctr"/>
            <a:r>
              <a:rPr kumimoji="1" lang="en-US" altLang="ja-JP" sz="2400" dirty="0">
                <a:latin typeface="ADLaM Display" panose="02010000000000000000" pitchFamily="2" charset="0"/>
                <a:ea typeface="ADLaM Display" panose="02010000000000000000" pitchFamily="2" charset="0"/>
                <a:cs typeface="ADLaM Display" panose="02010000000000000000" pitchFamily="2" charset="0"/>
              </a:rPr>
              <a:t>Stanford </a:t>
            </a:r>
            <a:r>
              <a:rPr kumimoji="1" lang="en-US" altLang="ja-JP" sz="2400" dirty="0" err="1">
                <a:latin typeface="ADLaM Display" panose="02010000000000000000" pitchFamily="2" charset="0"/>
                <a:ea typeface="ADLaM Display" panose="02010000000000000000" pitchFamily="2" charset="0"/>
                <a:cs typeface="ADLaM Display" panose="02010000000000000000" pitchFamily="2" charset="0"/>
              </a:rPr>
              <a:t>Alpaca:An</a:t>
            </a:r>
            <a:r>
              <a:rPr kumimoji="1" lang="en-US" altLang="ja-JP" sz="2400" dirty="0">
                <a:latin typeface="ADLaM Display" panose="02010000000000000000" pitchFamily="2" charset="0"/>
                <a:ea typeface="ADLaM Display" panose="02010000000000000000" pitchFamily="2" charset="0"/>
                <a:cs typeface="ADLaM Display" panose="02010000000000000000" pitchFamily="2" charset="0"/>
              </a:rPr>
              <a:t> Instruction-</a:t>
            </a:r>
            <a:r>
              <a:rPr kumimoji="1" lang="en-US" altLang="ja-JP" sz="2400" dirty="0" err="1">
                <a:latin typeface="ADLaM Display" panose="02010000000000000000" pitchFamily="2" charset="0"/>
                <a:ea typeface="ADLaM Display" panose="02010000000000000000" pitchFamily="2" charset="0"/>
                <a:cs typeface="ADLaM Display" panose="02010000000000000000" pitchFamily="2" charset="0"/>
              </a:rPr>
              <a:t>follwing</a:t>
            </a:r>
            <a:r>
              <a:rPr kumimoji="1" lang="en-US" altLang="ja-JP" sz="2400" dirty="0">
                <a:latin typeface="ADLaM Display" panose="02010000000000000000" pitchFamily="2" charset="0"/>
                <a:ea typeface="ADLaM Display" panose="02010000000000000000" pitchFamily="2" charset="0"/>
                <a:cs typeface="ADLaM Display" panose="02010000000000000000" pitchFamily="2" charset="0"/>
              </a:rPr>
              <a:t> </a:t>
            </a:r>
            <a:r>
              <a:rPr kumimoji="1" lang="en-US" altLang="ja-JP" sz="2400" dirty="0" err="1">
                <a:latin typeface="ADLaM Display" panose="02010000000000000000" pitchFamily="2" charset="0"/>
                <a:ea typeface="ADLaM Display" panose="02010000000000000000" pitchFamily="2" charset="0"/>
                <a:cs typeface="ADLaM Display" panose="02010000000000000000" pitchFamily="2" charset="0"/>
              </a:rPr>
              <a:t>LLaMA</a:t>
            </a:r>
            <a:r>
              <a:rPr kumimoji="1" lang="en-US" altLang="ja-JP" sz="2400" dirty="0">
                <a:latin typeface="ADLaM Display" panose="02010000000000000000" pitchFamily="2" charset="0"/>
                <a:ea typeface="ADLaM Display" panose="02010000000000000000" pitchFamily="2" charset="0"/>
                <a:cs typeface="ADLaM Display" panose="02010000000000000000" pitchFamily="2" charset="0"/>
              </a:rPr>
              <a:t> Model</a:t>
            </a:r>
            <a:endParaRPr kumimoji="1" lang="ja-JP" altLang="en-US" sz="2400" dirty="0">
              <a:latin typeface="ADLaM Display" panose="02010000000000000000" pitchFamily="2" charset="0"/>
              <a:cs typeface="ADLaM Display" panose="02010000000000000000" pitchFamily="2" charset="0"/>
            </a:endParaRPr>
          </a:p>
        </p:txBody>
      </p:sp>
      <p:pic>
        <p:nvPicPr>
          <p:cNvPr id="2050" name="Picture 2" descr="アルパカのイラスト（ワカイヤ）">
            <a:extLst>
              <a:ext uri="{FF2B5EF4-FFF2-40B4-BE49-F238E27FC236}">
                <a16:creationId xmlns:a16="http://schemas.microsoft.com/office/drawing/2014/main" id="{1D620CB5-2A37-F88D-A348-9BC40A63C0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5561" y="3360061"/>
            <a:ext cx="3243737" cy="35450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ラマ・リャマのイラスト">
            <a:extLst>
              <a:ext uri="{FF2B5EF4-FFF2-40B4-BE49-F238E27FC236}">
                <a16:creationId xmlns:a16="http://schemas.microsoft.com/office/drawing/2014/main" id="{56791B6D-FD4C-32B4-F037-9B7F91C7CC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797" y="2831794"/>
            <a:ext cx="2818344" cy="4026206"/>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BB197F04-F743-79FD-E185-BB362C955966}"/>
              </a:ext>
            </a:extLst>
          </p:cNvPr>
          <p:cNvSpPr txBox="1"/>
          <p:nvPr/>
        </p:nvSpPr>
        <p:spPr>
          <a:xfrm>
            <a:off x="253681" y="4344556"/>
            <a:ext cx="1392662" cy="369332"/>
          </a:xfrm>
          <a:prstGeom prst="rect">
            <a:avLst/>
          </a:prstGeom>
          <a:noFill/>
        </p:spPr>
        <p:txBody>
          <a:bodyPr wrap="square">
            <a:spAutoFit/>
          </a:bodyPr>
          <a:lstStyle/>
          <a:p>
            <a:pPr algn="ctr"/>
            <a:r>
              <a:rPr lang="ja-JP" altLang="en-US" b="1" u="sng" dirty="0">
                <a:solidFill>
                  <a:srgbClr val="000000"/>
                </a:solidFill>
                <a:latin typeface="ＭＳ ゴシック" panose="020B0609070205080204" pitchFamily="49" charset="-128"/>
                <a:ea typeface="ＭＳ ゴシック" panose="020B0609070205080204" pitchFamily="49" charset="-128"/>
              </a:rPr>
              <a:t>野良</a:t>
            </a:r>
            <a:r>
              <a:rPr lang="en-US" altLang="ja-JP" b="1" u="sng" dirty="0">
                <a:solidFill>
                  <a:srgbClr val="000000"/>
                </a:solidFill>
                <a:latin typeface="ＭＳ ゴシック" panose="020B0609070205080204" pitchFamily="49" charset="-128"/>
                <a:ea typeface="ＭＳ ゴシック" panose="020B0609070205080204" pitchFamily="49" charset="-128"/>
              </a:rPr>
              <a:t>Llama</a:t>
            </a:r>
            <a:r>
              <a:rPr lang="it-IT" altLang="ja-JP" sz="1400" b="1" i="0" dirty="0">
                <a:solidFill>
                  <a:srgbClr val="000000"/>
                </a:solidFill>
                <a:effectLst/>
                <a:latin typeface="ＭＳ ゴシック" panose="020B0609070205080204" pitchFamily="49" charset="-128"/>
                <a:ea typeface="ＭＳ ゴシック" panose="020B0609070205080204" pitchFamily="49" charset="-128"/>
              </a:rPr>
              <a:t> </a:t>
            </a:r>
            <a:endParaRPr lang="ja-JP" altLang="en-US" sz="1400" b="1" dirty="0">
              <a:latin typeface="ＭＳ ゴシック" panose="020B0609070205080204" pitchFamily="49" charset="-128"/>
              <a:ea typeface="ＭＳ ゴシック" panose="020B0609070205080204" pitchFamily="49" charset="-128"/>
            </a:endParaRPr>
          </a:p>
        </p:txBody>
      </p:sp>
      <p:sp>
        <p:nvSpPr>
          <p:cNvPr id="7" name="矢印: 右 6">
            <a:extLst>
              <a:ext uri="{FF2B5EF4-FFF2-40B4-BE49-F238E27FC236}">
                <a16:creationId xmlns:a16="http://schemas.microsoft.com/office/drawing/2014/main" id="{E79E2BE5-6E52-C1C8-EEA4-AE20F2CE3DC5}"/>
              </a:ext>
            </a:extLst>
          </p:cNvPr>
          <p:cNvSpPr/>
          <p:nvPr/>
        </p:nvSpPr>
        <p:spPr>
          <a:xfrm>
            <a:off x="2358662" y="4105099"/>
            <a:ext cx="2145672" cy="1217578"/>
          </a:xfrm>
          <a:prstGeom prst="rightArrow">
            <a:avLst/>
          </a:prstGeom>
          <a:solidFill>
            <a:schemeClr val="accent2"/>
          </a:solidFill>
          <a:ln>
            <a:noFill/>
          </a:ln>
          <a:effectLst>
            <a:glow rad="228600">
              <a:schemeClr val="accent2">
                <a:satMod val="175000"/>
                <a:alpha val="40000"/>
              </a:schemeClr>
            </a:glow>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4818DCF9-BFBC-8AD0-64EE-740A9D384919}"/>
              </a:ext>
            </a:extLst>
          </p:cNvPr>
          <p:cNvSpPr txBox="1"/>
          <p:nvPr/>
        </p:nvSpPr>
        <p:spPr>
          <a:xfrm>
            <a:off x="5184132" y="5020609"/>
            <a:ext cx="1392662" cy="461665"/>
          </a:xfrm>
          <a:prstGeom prst="rect">
            <a:avLst/>
          </a:prstGeom>
          <a:noFill/>
        </p:spPr>
        <p:txBody>
          <a:bodyPr wrap="square">
            <a:spAutoFit/>
          </a:bodyPr>
          <a:lstStyle/>
          <a:p>
            <a:pPr algn="ctr"/>
            <a:r>
              <a:rPr lang="en-US" altLang="ja-JP" sz="2400" b="1" dirty="0">
                <a:latin typeface="ＭＳ ゴシック" panose="020B0609070205080204" pitchFamily="49" charset="-128"/>
                <a:ea typeface="ＭＳ ゴシック" panose="020B0609070205080204" pitchFamily="49" charset="-128"/>
              </a:rPr>
              <a:t>Alpaca</a:t>
            </a:r>
            <a:endParaRPr lang="ja-JP" altLang="en-US" sz="2400" b="1" dirty="0">
              <a:latin typeface="ＭＳ ゴシック" panose="020B0609070205080204" pitchFamily="49" charset="-128"/>
              <a:ea typeface="ＭＳ ゴシック" panose="020B0609070205080204" pitchFamily="49" charset="-128"/>
            </a:endParaRPr>
          </a:p>
        </p:txBody>
      </p:sp>
      <p:sp>
        <p:nvSpPr>
          <p:cNvPr id="11" name="テキスト ボックス 10">
            <a:extLst>
              <a:ext uri="{FF2B5EF4-FFF2-40B4-BE49-F238E27FC236}">
                <a16:creationId xmlns:a16="http://schemas.microsoft.com/office/drawing/2014/main" id="{3823F0A5-5304-B344-638F-FB86C76580D5}"/>
              </a:ext>
            </a:extLst>
          </p:cNvPr>
          <p:cNvSpPr txBox="1"/>
          <p:nvPr/>
        </p:nvSpPr>
        <p:spPr>
          <a:xfrm>
            <a:off x="2407597" y="3075822"/>
            <a:ext cx="3567065" cy="369332"/>
          </a:xfrm>
          <a:prstGeom prst="rect">
            <a:avLst/>
          </a:prstGeom>
          <a:noFill/>
        </p:spPr>
        <p:txBody>
          <a:bodyPr wrap="square" rtlCol="0">
            <a:spAutoFit/>
          </a:bodyPr>
          <a:lstStyle/>
          <a:p>
            <a:r>
              <a:rPr kumimoji="1" lang="en-US" altLang="ja-JP" dirty="0">
                <a:latin typeface="BIZ UDPゴシック" panose="020B0400000000000000" pitchFamily="50" charset="-128"/>
                <a:ea typeface="BIZ UDPゴシック" panose="020B0400000000000000" pitchFamily="50" charset="-128"/>
              </a:rPr>
              <a:t>Alpaca</a:t>
            </a:r>
            <a:r>
              <a:rPr kumimoji="1" lang="ja-JP" altLang="en-US" dirty="0">
                <a:latin typeface="BIZ UDPゴシック" panose="020B0400000000000000" pitchFamily="50" charset="-128"/>
                <a:ea typeface="BIZ UDPゴシック" panose="020B0400000000000000" pitchFamily="50" charset="-128"/>
              </a:rPr>
              <a:t>は、</a:t>
            </a:r>
            <a:r>
              <a:rPr kumimoji="1" lang="en-US" altLang="ja-JP" dirty="0">
                <a:latin typeface="BIZ UDPゴシック" panose="020B0400000000000000" pitchFamily="50" charset="-128"/>
                <a:ea typeface="BIZ UDPゴシック" panose="020B0400000000000000" pitchFamily="50" charset="-128"/>
              </a:rPr>
              <a:t>Llama-7B</a:t>
            </a:r>
            <a:r>
              <a:rPr kumimoji="1" lang="ja-JP" altLang="en-US" dirty="0">
                <a:latin typeface="BIZ UDPゴシック" panose="020B0400000000000000" pitchFamily="50" charset="-128"/>
                <a:ea typeface="BIZ UDPゴシック" panose="020B0400000000000000" pitchFamily="50" charset="-128"/>
              </a:rPr>
              <a:t>を微調整</a:t>
            </a:r>
          </a:p>
        </p:txBody>
      </p:sp>
      <p:pic>
        <p:nvPicPr>
          <p:cNvPr id="17" name="図 16">
            <a:extLst>
              <a:ext uri="{FF2B5EF4-FFF2-40B4-BE49-F238E27FC236}">
                <a16:creationId xmlns:a16="http://schemas.microsoft.com/office/drawing/2014/main" id="{374692C4-197C-E78E-A4D6-FB105F28D100}"/>
              </a:ext>
            </a:extLst>
          </p:cNvPr>
          <p:cNvPicPr>
            <a:picLocks noChangeAspect="1"/>
          </p:cNvPicPr>
          <p:nvPr/>
        </p:nvPicPr>
        <p:blipFill>
          <a:blip r:embed="rId7"/>
          <a:stretch>
            <a:fillRect/>
          </a:stretch>
        </p:blipFill>
        <p:spPr>
          <a:xfrm>
            <a:off x="11066617" y="674526"/>
            <a:ext cx="1066572" cy="1066572"/>
          </a:xfrm>
          <a:prstGeom prst="rect">
            <a:avLst/>
          </a:prstGeom>
        </p:spPr>
      </p:pic>
      <p:sp>
        <p:nvSpPr>
          <p:cNvPr id="18" name="テキスト ボックス 17">
            <a:extLst>
              <a:ext uri="{FF2B5EF4-FFF2-40B4-BE49-F238E27FC236}">
                <a16:creationId xmlns:a16="http://schemas.microsoft.com/office/drawing/2014/main" id="{7C28341C-AD09-C36B-0762-C0FFC3D46C80}"/>
              </a:ext>
            </a:extLst>
          </p:cNvPr>
          <p:cNvSpPr txBox="1"/>
          <p:nvPr/>
        </p:nvSpPr>
        <p:spPr>
          <a:xfrm>
            <a:off x="2407597" y="5628673"/>
            <a:ext cx="2377731" cy="923330"/>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誰でもモデル微調整して利用すること可能となった！</a:t>
            </a:r>
          </a:p>
        </p:txBody>
      </p:sp>
    </p:spTree>
    <p:extLst>
      <p:ext uri="{BB962C8B-B14F-4D97-AF65-F5344CB8AC3E}">
        <p14:creationId xmlns:p14="http://schemas.microsoft.com/office/powerpoint/2010/main" val="2540210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75AA19E6-978F-C36C-0738-8F9D47307F9E}"/>
              </a:ext>
            </a:extLst>
          </p:cNvPr>
          <p:cNvPicPr>
            <a:picLocks noChangeAspect="1"/>
          </p:cNvPicPr>
          <p:nvPr/>
        </p:nvPicPr>
        <p:blipFill>
          <a:blip r:embed="rId3"/>
          <a:stretch>
            <a:fillRect/>
          </a:stretch>
        </p:blipFill>
        <p:spPr>
          <a:xfrm>
            <a:off x="117134" y="672674"/>
            <a:ext cx="9343738" cy="3890672"/>
          </a:xfrm>
          <a:prstGeom prst="rect">
            <a:avLst/>
          </a:prstGeom>
        </p:spPr>
      </p:pic>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chemeClr val="accent5">
              <a:lumMod val="50000"/>
            </a:schemeClr>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14</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Alpaca</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誕生</a:t>
            </a:r>
          </a:p>
        </p:txBody>
      </p:sp>
      <p:pic>
        <p:nvPicPr>
          <p:cNvPr id="2050" name="Picture 2" descr="アルパカのイラスト（ワカイヤ）">
            <a:extLst>
              <a:ext uri="{FF2B5EF4-FFF2-40B4-BE49-F238E27FC236}">
                <a16:creationId xmlns:a16="http://schemas.microsoft.com/office/drawing/2014/main" id="{1D620CB5-2A37-F88D-A348-9BC40A63C0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0468" y="1280485"/>
            <a:ext cx="3003818" cy="3282861"/>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4818DCF9-BFBC-8AD0-64EE-740A9D384919}"/>
              </a:ext>
            </a:extLst>
          </p:cNvPr>
          <p:cNvSpPr txBox="1"/>
          <p:nvPr/>
        </p:nvSpPr>
        <p:spPr>
          <a:xfrm rot="652173">
            <a:off x="9566915" y="895746"/>
            <a:ext cx="1440387" cy="461665"/>
          </a:xfrm>
          <a:prstGeom prst="rect">
            <a:avLst/>
          </a:prstGeom>
          <a:noFill/>
        </p:spPr>
        <p:txBody>
          <a:bodyPr wrap="square">
            <a:spAutoFit/>
          </a:bodyPr>
          <a:lstStyle/>
          <a:p>
            <a:pPr algn="ctr"/>
            <a:r>
              <a:rPr lang="en-US" altLang="ja-JP" sz="2400" b="1" dirty="0">
                <a:latin typeface="ＭＳ ゴシック" panose="020B0609070205080204" pitchFamily="49" charset="-128"/>
                <a:ea typeface="ＭＳ ゴシック" panose="020B0609070205080204" pitchFamily="49" charset="-128"/>
              </a:rPr>
              <a:t>Alpaca</a:t>
            </a:r>
            <a:r>
              <a:rPr lang="ja-JP" altLang="en-US" sz="800" b="1" dirty="0">
                <a:latin typeface="ＭＳ ゴシック" panose="020B0609070205080204" pitchFamily="49" charset="-128"/>
                <a:ea typeface="ＭＳ ゴシック" panose="020B0609070205080204" pitchFamily="49" charset="-128"/>
              </a:rPr>
              <a:t>です</a:t>
            </a:r>
            <a:r>
              <a:rPr lang="en-US" altLang="ja-JP" sz="800" b="1" dirty="0">
                <a:latin typeface="ＭＳ ゴシック" panose="020B0609070205080204" pitchFamily="49" charset="-128"/>
                <a:ea typeface="ＭＳ ゴシック" panose="020B0609070205080204" pitchFamily="49" charset="-128"/>
              </a:rPr>
              <a:t>…</a:t>
            </a:r>
            <a:endParaRPr lang="ja-JP" altLang="en-US" sz="2400" b="1" dirty="0">
              <a:latin typeface="ＭＳ ゴシック" panose="020B0609070205080204" pitchFamily="49" charset="-128"/>
              <a:ea typeface="ＭＳ ゴシック" panose="020B0609070205080204" pitchFamily="49" charset="-128"/>
            </a:endParaRPr>
          </a:p>
        </p:txBody>
      </p:sp>
      <p:pic>
        <p:nvPicPr>
          <p:cNvPr id="13" name="図 12">
            <a:extLst>
              <a:ext uri="{FF2B5EF4-FFF2-40B4-BE49-F238E27FC236}">
                <a16:creationId xmlns:a16="http://schemas.microsoft.com/office/drawing/2014/main" id="{078D6D0C-F486-83C5-4702-849457EEF6D8}"/>
              </a:ext>
            </a:extLst>
          </p:cNvPr>
          <p:cNvPicPr>
            <a:picLocks noChangeAspect="1"/>
          </p:cNvPicPr>
          <p:nvPr/>
        </p:nvPicPr>
        <p:blipFill>
          <a:blip r:embed="rId5"/>
          <a:stretch>
            <a:fillRect/>
          </a:stretch>
        </p:blipFill>
        <p:spPr>
          <a:xfrm>
            <a:off x="6667076" y="2362955"/>
            <a:ext cx="2223428" cy="2223428"/>
          </a:xfrm>
          <a:prstGeom prst="rect">
            <a:avLst/>
          </a:prstGeom>
        </p:spPr>
      </p:pic>
      <p:sp>
        <p:nvSpPr>
          <p:cNvPr id="15" name="テキスト ボックス 14">
            <a:extLst>
              <a:ext uri="{FF2B5EF4-FFF2-40B4-BE49-F238E27FC236}">
                <a16:creationId xmlns:a16="http://schemas.microsoft.com/office/drawing/2014/main" id="{0B127054-7072-F39F-CB00-775D247DF15E}"/>
              </a:ext>
            </a:extLst>
          </p:cNvPr>
          <p:cNvSpPr txBox="1"/>
          <p:nvPr/>
        </p:nvSpPr>
        <p:spPr>
          <a:xfrm>
            <a:off x="255430" y="4651245"/>
            <a:ext cx="11561275" cy="2031325"/>
          </a:xfrm>
          <a:prstGeom prst="rect">
            <a:avLst/>
          </a:prstGeom>
          <a:noFill/>
        </p:spPr>
        <p:txBody>
          <a:bodyPr wrap="square">
            <a:spAutoFit/>
          </a:bodyPr>
          <a:lstStyle/>
          <a:p>
            <a:r>
              <a:rPr lang="en-US" altLang="ja-JP" dirty="0">
                <a:latin typeface="BIZ UDPゴシック" panose="020B0400000000000000" pitchFamily="50" charset="-128"/>
                <a:ea typeface="BIZ UDPゴシック" panose="020B0400000000000000" pitchFamily="50" charset="-128"/>
              </a:rPr>
              <a:t>Alpaca </a:t>
            </a:r>
            <a:r>
              <a:rPr lang="ja-JP" altLang="en-US" dirty="0">
                <a:latin typeface="BIZ UDPゴシック" panose="020B0400000000000000" pitchFamily="50" charset="-128"/>
                <a:ea typeface="BIZ UDPゴシック" panose="020B0400000000000000" pitchFamily="50" charset="-128"/>
              </a:rPr>
              <a:t>は、</a:t>
            </a:r>
            <a:r>
              <a:rPr lang="en-US" altLang="ja-JP" dirty="0" err="1">
                <a:latin typeface="BIZ UDPゴシック" panose="020B0400000000000000" pitchFamily="50" charset="-128"/>
                <a:ea typeface="BIZ UDPゴシック" panose="020B0400000000000000" pitchFamily="50" charset="-128"/>
              </a:rPr>
              <a:t>OpenAI</a:t>
            </a:r>
            <a:r>
              <a:rPr lang="en-US" altLang="ja-JP" dirty="0">
                <a:latin typeface="BIZ UDPゴシック" panose="020B0400000000000000" pitchFamily="50" charset="-128"/>
                <a:ea typeface="BIZ UDPゴシック" panose="020B0400000000000000" pitchFamily="50" charset="-128"/>
              </a:rPr>
              <a:t> </a:t>
            </a:r>
            <a:r>
              <a:rPr lang="ja-JP" altLang="en-US" dirty="0">
                <a:latin typeface="BIZ UDPゴシック" panose="020B0400000000000000" pitchFamily="50" charset="-128"/>
                <a:ea typeface="BIZ UDPゴシック" panose="020B0400000000000000" pitchFamily="50" charset="-128"/>
              </a:rPr>
              <a:t>の </a:t>
            </a:r>
            <a:r>
              <a:rPr lang="en-US" altLang="ja-JP" dirty="0">
                <a:latin typeface="BIZ UDPゴシック" panose="020B0400000000000000" pitchFamily="50" charset="-128"/>
                <a:ea typeface="BIZ UDPゴシック" panose="020B0400000000000000" pitchFamily="50" charset="-128"/>
              </a:rPr>
              <a:t>text-davinci-003 </a:t>
            </a:r>
            <a:r>
              <a:rPr lang="ja-JP" altLang="en-US" dirty="0">
                <a:latin typeface="BIZ UDPゴシック" panose="020B0400000000000000" pitchFamily="50" charset="-128"/>
                <a:ea typeface="BIZ UDPゴシック" panose="020B0400000000000000" pitchFamily="50" charset="-128"/>
              </a:rPr>
              <a:t>から生成された </a:t>
            </a:r>
            <a:r>
              <a:rPr lang="en-US" altLang="ja-JP" dirty="0">
                <a:latin typeface="BIZ UDPゴシック" panose="020B0400000000000000" pitchFamily="50" charset="-128"/>
                <a:ea typeface="BIZ UDPゴシック" panose="020B0400000000000000" pitchFamily="50" charset="-128"/>
              </a:rPr>
              <a:t>52K </a:t>
            </a:r>
            <a:r>
              <a:rPr lang="ja-JP" altLang="en-US" dirty="0">
                <a:latin typeface="BIZ UDPゴシック" panose="020B0400000000000000" pitchFamily="50" charset="-128"/>
                <a:ea typeface="BIZ UDPゴシック" panose="020B0400000000000000" pitchFamily="50" charset="-128"/>
              </a:rPr>
              <a:t>の命令に従うデモンストレーションに対する </a:t>
            </a:r>
            <a:r>
              <a:rPr lang="en-US" altLang="ja-JP" dirty="0" err="1">
                <a:latin typeface="BIZ UDPゴシック" panose="020B0400000000000000" pitchFamily="50" charset="-128"/>
                <a:ea typeface="BIZ UDPゴシック" panose="020B0400000000000000" pitchFamily="50" charset="-128"/>
              </a:rPr>
              <a:t>LLaMA</a:t>
            </a:r>
            <a:r>
              <a:rPr lang="en-US" altLang="ja-JP" dirty="0">
                <a:latin typeface="BIZ UDPゴシック" panose="020B0400000000000000" pitchFamily="50" charset="-128"/>
                <a:ea typeface="BIZ UDPゴシック" panose="020B0400000000000000" pitchFamily="50" charset="-128"/>
              </a:rPr>
              <a:t> 7B </a:t>
            </a:r>
            <a:r>
              <a:rPr lang="ja-JP" altLang="en-US" dirty="0">
                <a:latin typeface="BIZ UDPゴシック" panose="020B0400000000000000" pitchFamily="50" charset="-128"/>
                <a:ea typeface="BIZ UDPゴシック" panose="020B0400000000000000" pitchFamily="50" charset="-128"/>
              </a:rPr>
              <a:t>モデルからの教師あり学習を使用して微調整された言語モデル。</a:t>
            </a:r>
            <a:endParaRPr lang="en-US" altLang="ja-JP" dirty="0">
              <a:latin typeface="BIZ UDPゴシック" panose="020B0400000000000000" pitchFamily="50" charset="-128"/>
              <a:ea typeface="BIZ UDPゴシック" panose="020B0400000000000000" pitchFamily="50" charset="-128"/>
            </a:endParaRPr>
          </a:p>
          <a:p>
            <a:endParaRPr lang="ja-JP" altLang="en-US" dirty="0">
              <a:latin typeface="BIZ UDPゴシック" panose="020B0400000000000000" pitchFamily="50" charset="-128"/>
              <a:ea typeface="BIZ UDPゴシック" panose="020B0400000000000000" pitchFamily="50" charset="-128"/>
            </a:endParaRPr>
          </a:p>
          <a:p>
            <a:r>
              <a:rPr lang="en-US" altLang="ja-JP" dirty="0">
                <a:latin typeface="BIZ UDPゴシック" panose="020B0400000000000000" pitchFamily="50" charset="-128"/>
                <a:ea typeface="BIZ UDPゴシック" panose="020B0400000000000000" pitchFamily="50" charset="-128"/>
              </a:rPr>
              <a:t>Hugging Face </a:t>
            </a:r>
            <a:r>
              <a:rPr lang="ja-JP" altLang="en-US" dirty="0">
                <a:latin typeface="BIZ UDPゴシック" panose="020B0400000000000000" pitchFamily="50" charset="-128"/>
                <a:ea typeface="BIZ UDPゴシック" panose="020B0400000000000000" pitchFamily="50" charset="-128"/>
              </a:rPr>
              <a:t>のトレーニング フレームワークを使用して </a:t>
            </a:r>
            <a:r>
              <a:rPr lang="en-US" altLang="ja-JP" dirty="0" err="1">
                <a:latin typeface="BIZ UDPゴシック" panose="020B0400000000000000" pitchFamily="50" charset="-128"/>
                <a:ea typeface="BIZ UDPゴシック" panose="020B0400000000000000" pitchFamily="50" charset="-128"/>
              </a:rPr>
              <a:t>LLaMA</a:t>
            </a:r>
            <a:r>
              <a:rPr lang="en-US" altLang="ja-JP" dirty="0">
                <a:latin typeface="BIZ UDPゴシック" panose="020B0400000000000000" pitchFamily="50" charset="-128"/>
                <a:ea typeface="BIZ UDPゴシック" panose="020B0400000000000000" pitchFamily="50" charset="-128"/>
              </a:rPr>
              <a:t> </a:t>
            </a:r>
            <a:r>
              <a:rPr lang="ja-JP" altLang="en-US" dirty="0">
                <a:latin typeface="BIZ UDPゴシック" panose="020B0400000000000000" pitchFamily="50" charset="-128"/>
                <a:ea typeface="BIZ UDPゴシック" panose="020B0400000000000000" pitchFamily="50" charset="-128"/>
              </a:rPr>
              <a:t>モデルを微調整。</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最初の実行では、</a:t>
            </a:r>
            <a:r>
              <a:rPr lang="en-US" altLang="ja-JP" dirty="0">
                <a:latin typeface="BIZ UDPゴシック" panose="020B0400000000000000" pitchFamily="50" charset="-128"/>
                <a:ea typeface="BIZ UDPゴシック" panose="020B0400000000000000" pitchFamily="50" charset="-128"/>
              </a:rPr>
              <a:t>8 </a:t>
            </a:r>
            <a:r>
              <a:rPr lang="ja-JP" altLang="en-US" dirty="0">
                <a:latin typeface="BIZ UDPゴシック" panose="020B0400000000000000" pitchFamily="50" charset="-128"/>
                <a:ea typeface="BIZ UDPゴシック" panose="020B0400000000000000" pitchFamily="50" charset="-128"/>
              </a:rPr>
              <a:t>台の </a:t>
            </a:r>
            <a:r>
              <a:rPr lang="en-US" altLang="ja-JP" dirty="0">
                <a:latin typeface="BIZ UDPゴシック" panose="020B0400000000000000" pitchFamily="50" charset="-128"/>
                <a:ea typeface="BIZ UDPゴシック" panose="020B0400000000000000" pitchFamily="50" charset="-128"/>
              </a:rPr>
              <a:t>80GB A100 </a:t>
            </a:r>
            <a:r>
              <a:rPr lang="ja-JP" altLang="en-US" dirty="0">
                <a:latin typeface="BIZ UDPゴシック" panose="020B0400000000000000" pitchFamily="50" charset="-128"/>
                <a:ea typeface="BIZ UDPゴシック" panose="020B0400000000000000" pitchFamily="50" charset="-128"/>
              </a:rPr>
              <a:t>で </a:t>
            </a:r>
            <a:r>
              <a:rPr lang="en-US" altLang="ja-JP" dirty="0">
                <a:latin typeface="BIZ UDPゴシック" panose="020B0400000000000000" pitchFamily="50" charset="-128"/>
                <a:ea typeface="BIZ UDPゴシック" panose="020B0400000000000000" pitchFamily="50" charset="-128"/>
              </a:rPr>
              <a:t>7B </a:t>
            </a:r>
            <a:r>
              <a:rPr lang="en-US" altLang="ja-JP" dirty="0" err="1">
                <a:latin typeface="BIZ UDPゴシック" panose="020B0400000000000000" pitchFamily="50" charset="-128"/>
                <a:ea typeface="BIZ UDPゴシック" panose="020B0400000000000000" pitchFamily="50" charset="-128"/>
              </a:rPr>
              <a:t>LLaMA</a:t>
            </a:r>
            <a:r>
              <a:rPr lang="en-US" altLang="ja-JP" dirty="0">
                <a:latin typeface="BIZ UDPゴシック" panose="020B0400000000000000" pitchFamily="50" charset="-128"/>
                <a:ea typeface="BIZ UDPゴシック" panose="020B0400000000000000" pitchFamily="50" charset="-128"/>
              </a:rPr>
              <a:t> </a:t>
            </a:r>
            <a:r>
              <a:rPr lang="ja-JP" altLang="en-US" dirty="0">
                <a:latin typeface="BIZ UDPゴシック" panose="020B0400000000000000" pitchFamily="50" charset="-128"/>
                <a:ea typeface="BIZ UDPゴシック" panose="020B0400000000000000" pitchFamily="50" charset="-128"/>
              </a:rPr>
              <a:t>モデルの微調整に </a:t>
            </a:r>
            <a:r>
              <a:rPr lang="en-US" altLang="ja-JP" dirty="0">
                <a:latin typeface="BIZ UDPゴシック" panose="020B0400000000000000" pitchFamily="50" charset="-128"/>
                <a:ea typeface="BIZ UDPゴシック" panose="020B0400000000000000" pitchFamily="50" charset="-128"/>
              </a:rPr>
              <a:t>3 </a:t>
            </a:r>
            <a:r>
              <a:rPr lang="ja-JP" altLang="en-US" dirty="0">
                <a:latin typeface="BIZ UDPゴシック" panose="020B0400000000000000" pitchFamily="50" charset="-128"/>
                <a:ea typeface="BIZ UDPゴシック" panose="020B0400000000000000" pitchFamily="50" charset="-128"/>
              </a:rPr>
              <a:t>時間。</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コストは、ほとんどのクラウド コンピューティング料金で </a:t>
            </a:r>
            <a:r>
              <a:rPr lang="en-US" altLang="ja-JP" dirty="0">
                <a:latin typeface="BIZ UDPゴシック" panose="020B0400000000000000" pitchFamily="50" charset="-128"/>
                <a:ea typeface="BIZ UDPゴシック" panose="020B0400000000000000" pitchFamily="50" charset="-128"/>
              </a:rPr>
              <a:t>100 </a:t>
            </a:r>
            <a:r>
              <a:rPr lang="ja-JP" altLang="en-US" dirty="0">
                <a:latin typeface="BIZ UDPゴシック" panose="020B0400000000000000" pitchFamily="50" charset="-128"/>
                <a:ea typeface="BIZ UDPゴシック" panose="020B0400000000000000" pitchFamily="50" charset="-128"/>
              </a:rPr>
              <a:t>ドル未満。</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トレーニングの効率を向上させてコストをさらに削減できると思量・・・</a:t>
            </a:r>
          </a:p>
        </p:txBody>
      </p:sp>
      <p:pic>
        <p:nvPicPr>
          <p:cNvPr id="11266" name="Picture 2" descr="Plugger AI vs. Huggingface: Simplifying AI Model Access and Scalability">
            <a:extLst>
              <a:ext uri="{FF2B5EF4-FFF2-40B4-BE49-F238E27FC236}">
                <a16:creationId xmlns:a16="http://schemas.microsoft.com/office/drawing/2014/main" id="{22573277-5B0C-45DD-8024-73E5FEBF60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0504" y="5577515"/>
            <a:ext cx="3243073" cy="862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802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四角形: 角を丸くする 13">
            <a:extLst>
              <a:ext uri="{FF2B5EF4-FFF2-40B4-BE49-F238E27FC236}">
                <a16:creationId xmlns:a16="http://schemas.microsoft.com/office/drawing/2014/main" id="{C3FE83CC-0BC5-F589-7B48-9394634B52DB}"/>
              </a:ext>
            </a:extLst>
          </p:cNvPr>
          <p:cNvSpPr/>
          <p:nvPr/>
        </p:nvSpPr>
        <p:spPr>
          <a:xfrm>
            <a:off x="216765" y="6029608"/>
            <a:ext cx="10801302" cy="584775"/>
          </a:xfrm>
          <a:prstGeom prst="roundRect">
            <a:avLst>
              <a:gd name="adj" fmla="val 50000"/>
            </a:avLst>
          </a:prstGeom>
          <a:solidFill>
            <a:schemeClr val="accent2">
              <a:lumMod val="40000"/>
              <a:lumOff val="60000"/>
            </a:schemeClr>
          </a:solidFill>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chemeClr val="accent5">
              <a:lumMod val="50000"/>
            </a:schemeClr>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14</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Alpaca</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a:t>
            </a:r>
            <a:r>
              <a:rPr lang="en-US" altLang="ja-JP" sz="3200" b="1" dirty="0" err="1">
                <a:solidFill>
                  <a:schemeClr val="bg1"/>
                </a:solidFill>
                <a:latin typeface="HG丸ｺﾞｼｯｸM-PRO" panose="020F0600000000000000" pitchFamily="50" charset="-128"/>
                <a:ea typeface="HG丸ｺﾞｼｯｸM-PRO" panose="020F0600000000000000" pitchFamily="50" charset="-128"/>
              </a:rPr>
              <a:t>LoRA</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が公開</a:t>
            </a:r>
            <a:endParaRPr kumimoji="1" lang="ja-JP" altLang="en-US" sz="3200" b="1" dirty="0">
              <a:solidFill>
                <a:schemeClr val="bg1"/>
              </a:solidFill>
              <a:latin typeface="HG丸ｺﾞｼｯｸM-PRO" panose="020F0600000000000000" pitchFamily="50" charset="-128"/>
              <a:ea typeface="HG丸ｺﾞｼｯｸM-PRO" panose="020F0600000000000000" pitchFamily="50" charset="-128"/>
            </a:endParaRPr>
          </a:p>
        </p:txBody>
      </p:sp>
      <p:pic>
        <p:nvPicPr>
          <p:cNvPr id="5" name="図 4">
            <a:extLst>
              <a:ext uri="{FF2B5EF4-FFF2-40B4-BE49-F238E27FC236}">
                <a16:creationId xmlns:a16="http://schemas.microsoft.com/office/drawing/2014/main" id="{C87AC5B0-CB0F-F7E1-4DC2-AB9010CCF731}"/>
              </a:ext>
            </a:extLst>
          </p:cNvPr>
          <p:cNvPicPr>
            <a:picLocks noChangeAspect="1"/>
          </p:cNvPicPr>
          <p:nvPr/>
        </p:nvPicPr>
        <p:blipFill>
          <a:blip r:embed="rId3"/>
          <a:stretch>
            <a:fillRect/>
          </a:stretch>
        </p:blipFill>
        <p:spPr>
          <a:xfrm>
            <a:off x="135284" y="930477"/>
            <a:ext cx="8406944" cy="4426270"/>
          </a:xfrm>
          <a:prstGeom prst="rect">
            <a:avLst/>
          </a:prstGeom>
        </p:spPr>
      </p:pic>
      <p:pic>
        <p:nvPicPr>
          <p:cNvPr id="7" name="図 6">
            <a:extLst>
              <a:ext uri="{FF2B5EF4-FFF2-40B4-BE49-F238E27FC236}">
                <a16:creationId xmlns:a16="http://schemas.microsoft.com/office/drawing/2014/main" id="{D7012895-4FCC-4271-D185-279113BD28CA}"/>
              </a:ext>
            </a:extLst>
          </p:cNvPr>
          <p:cNvPicPr>
            <a:picLocks noChangeAspect="1"/>
          </p:cNvPicPr>
          <p:nvPr/>
        </p:nvPicPr>
        <p:blipFill>
          <a:blip r:embed="rId4"/>
          <a:stretch>
            <a:fillRect/>
          </a:stretch>
        </p:blipFill>
        <p:spPr>
          <a:xfrm>
            <a:off x="6858566" y="584775"/>
            <a:ext cx="1765143" cy="1765143"/>
          </a:xfrm>
          <a:prstGeom prst="rect">
            <a:avLst/>
          </a:prstGeom>
        </p:spPr>
      </p:pic>
      <p:sp>
        <p:nvSpPr>
          <p:cNvPr id="9" name="テキスト ボックス 8">
            <a:extLst>
              <a:ext uri="{FF2B5EF4-FFF2-40B4-BE49-F238E27FC236}">
                <a16:creationId xmlns:a16="http://schemas.microsoft.com/office/drawing/2014/main" id="{70FF4A3D-E0BE-98E3-C765-F3944D863F4A}"/>
              </a:ext>
            </a:extLst>
          </p:cNvPr>
          <p:cNvSpPr txBox="1"/>
          <p:nvPr/>
        </p:nvSpPr>
        <p:spPr>
          <a:xfrm>
            <a:off x="426209" y="6148474"/>
            <a:ext cx="10075811" cy="369332"/>
          </a:xfrm>
          <a:prstGeom prst="rect">
            <a:avLst/>
          </a:prstGeom>
          <a:noFill/>
        </p:spPr>
        <p:txBody>
          <a:bodyPr wrap="square">
            <a:spAutoFit/>
          </a:bodyPr>
          <a:lstStyle/>
          <a:p>
            <a:r>
              <a:rPr lang="en-US" altLang="ja-JP" b="1" dirty="0" err="1">
                <a:latin typeface="Bahnschrift Light" panose="020B0502040204020203" pitchFamily="34" charset="0"/>
                <a:ea typeface="BIZ UDPゴシック" panose="020B0400000000000000" pitchFamily="50" charset="-128"/>
              </a:rPr>
              <a:t>LoRA</a:t>
            </a:r>
            <a:r>
              <a:rPr lang="en-US" altLang="ja-JP" b="1" dirty="0">
                <a:latin typeface="Bahnschrift Light" panose="020B0502040204020203" pitchFamily="34" charset="0"/>
                <a:ea typeface="BIZ UDPゴシック" panose="020B0400000000000000" pitchFamily="50" charset="-128"/>
              </a:rPr>
              <a:t>: LOW-RANK ADAPTATION OF LARGE LANGUAGE MODELS</a:t>
            </a:r>
            <a:r>
              <a:rPr lang="ja-JP" altLang="en-US" b="1" dirty="0">
                <a:latin typeface="Bahnschrift Light" panose="020B0502040204020203" pitchFamily="34" charset="0"/>
                <a:ea typeface="BIZ UDPゴシック" panose="020B0400000000000000" pitchFamily="50" charset="-128"/>
              </a:rPr>
              <a:t>　については→　　　　　　　　  参照</a:t>
            </a:r>
          </a:p>
        </p:txBody>
      </p:sp>
      <p:pic>
        <p:nvPicPr>
          <p:cNvPr id="13" name="図 12">
            <a:extLst>
              <a:ext uri="{FF2B5EF4-FFF2-40B4-BE49-F238E27FC236}">
                <a16:creationId xmlns:a16="http://schemas.microsoft.com/office/drawing/2014/main" id="{8FED2DB1-D0F3-AC60-1098-89B9D2E2EE2F}"/>
              </a:ext>
            </a:extLst>
          </p:cNvPr>
          <p:cNvPicPr>
            <a:picLocks noChangeAspect="1"/>
          </p:cNvPicPr>
          <p:nvPr/>
        </p:nvPicPr>
        <p:blipFill>
          <a:blip r:embed="rId5"/>
          <a:stretch>
            <a:fillRect/>
          </a:stretch>
        </p:blipFill>
        <p:spPr>
          <a:xfrm>
            <a:off x="8741404" y="5773610"/>
            <a:ext cx="1099713" cy="1099713"/>
          </a:xfrm>
          <a:prstGeom prst="rect">
            <a:avLst/>
          </a:prstGeom>
        </p:spPr>
      </p:pic>
      <p:sp>
        <p:nvSpPr>
          <p:cNvPr id="15" name="テキスト ボックス 14">
            <a:extLst>
              <a:ext uri="{FF2B5EF4-FFF2-40B4-BE49-F238E27FC236}">
                <a16:creationId xmlns:a16="http://schemas.microsoft.com/office/drawing/2014/main" id="{0E5FAB49-3B00-5407-DAD9-0DC1791E247C}"/>
              </a:ext>
            </a:extLst>
          </p:cNvPr>
          <p:cNvSpPr txBox="1"/>
          <p:nvPr/>
        </p:nvSpPr>
        <p:spPr>
          <a:xfrm>
            <a:off x="8714243" y="742955"/>
            <a:ext cx="3245901" cy="4801314"/>
          </a:xfrm>
          <a:prstGeom prst="rect">
            <a:avLst/>
          </a:prstGeom>
          <a:solidFill>
            <a:schemeClr val="accent6">
              <a:lumMod val="20000"/>
              <a:lumOff val="80000"/>
            </a:schemeClr>
          </a:solidFill>
          <a:effectLst>
            <a:glow rad="228600">
              <a:schemeClr val="accent3">
                <a:satMod val="175000"/>
                <a:alpha val="40000"/>
              </a:schemeClr>
            </a:glow>
          </a:effectLst>
        </p:spPr>
        <p:txBody>
          <a:bodyPr wrap="square" rtlCol="0">
            <a:spAutoFit/>
          </a:bodyPr>
          <a:lstStyle/>
          <a:p>
            <a:r>
              <a:rPr kumimoji="1" lang="en-US" altLang="ja-JP" dirty="0" err="1">
                <a:latin typeface="BIZ UDPゴシック" panose="020B0400000000000000" pitchFamily="50" charset="-128"/>
                <a:ea typeface="BIZ UDPゴシック" panose="020B0400000000000000" pitchFamily="50" charset="-128"/>
              </a:rPr>
              <a:t>RoLA</a:t>
            </a:r>
            <a:r>
              <a:rPr kumimoji="1" lang="ja-JP" altLang="en-US" dirty="0">
                <a:latin typeface="BIZ UDPゴシック" panose="020B0400000000000000" pitchFamily="50" charset="-128"/>
                <a:ea typeface="BIZ UDPゴシック" panose="020B0400000000000000" pitchFamily="50" charset="-128"/>
              </a:rPr>
              <a:t>は、大規模言語モデルや画像生成</a:t>
            </a:r>
            <a:r>
              <a:rPr kumimoji="1" lang="en-US" altLang="ja-JP" dirty="0">
                <a:latin typeface="BIZ UDPゴシック" panose="020B0400000000000000" pitchFamily="50" charset="-128"/>
                <a:ea typeface="BIZ UDPゴシック" panose="020B0400000000000000" pitchFamily="50" charset="-128"/>
              </a:rPr>
              <a:t>AI</a:t>
            </a:r>
            <a:r>
              <a:rPr kumimoji="1" lang="ja-JP" altLang="en-US" dirty="0">
                <a:latin typeface="BIZ UDPゴシック" panose="020B0400000000000000" pitchFamily="50" charset="-128"/>
                <a:ea typeface="BIZ UDPゴシック" panose="020B0400000000000000" pitchFamily="50" charset="-128"/>
              </a:rPr>
              <a:t>のファインチューニングを計算量を減らして実現できる技術。</a:t>
            </a:r>
            <a:endParaRPr kumimoji="1" lang="en-US" altLang="ja-JP" dirty="0">
              <a:latin typeface="BIZ UDPゴシック" panose="020B0400000000000000" pitchFamily="50" charset="-128"/>
              <a:ea typeface="BIZ UDPゴシック" panose="020B0400000000000000" pitchFamily="50" charset="-128"/>
            </a:endParaRPr>
          </a:p>
          <a:p>
            <a:endParaRPr kumimoji="1" lang="en-US" altLang="ja-JP" dirty="0">
              <a:latin typeface="BIZ UDPゴシック" panose="020B0400000000000000" pitchFamily="50" charset="-128"/>
              <a:ea typeface="BIZ UDPゴシック" panose="020B0400000000000000" pitchFamily="50" charset="-128"/>
            </a:endParaRPr>
          </a:p>
          <a:p>
            <a:r>
              <a:rPr lang="en-US" altLang="ja-JP" b="0" i="0" dirty="0" err="1">
                <a:solidFill>
                  <a:srgbClr val="202020"/>
                </a:solidFill>
                <a:effectLst/>
                <a:latin typeface="BIZ UDPゴシック" panose="020B0400000000000000" pitchFamily="50" charset="-128"/>
                <a:ea typeface="BIZ UDPゴシック" panose="020B0400000000000000" pitchFamily="50" charset="-128"/>
              </a:rPr>
              <a:t>LoRA</a:t>
            </a:r>
            <a:r>
              <a:rPr lang="ja-JP" altLang="en-US" b="0" i="0" dirty="0">
                <a:solidFill>
                  <a:srgbClr val="202020"/>
                </a:solidFill>
                <a:effectLst/>
                <a:latin typeface="BIZ UDPゴシック" panose="020B0400000000000000" pitchFamily="50" charset="-128"/>
                <a:ea typeface="BIZ UDPゴシック" panose="020B0400000000000000" pitchFamily="50" charset="-128"/>
              </a:rPr>
              <a:t>は、事前学習されたモデルの重みを固定し、変換器アーキテクチャの各層に低ランクの分解行列を注入することで、下流のタスク用の訓練可能なパラメータの数を大幅に削減する。</a:t>
            </a:r>
            <a:endParaRPr lang="en-US" altLang="ja-JP" b="0" i="0" dirty="0">
              <a:solidFill>
                <a:srgbClr val="202020"/>
              </a:solidFill>
              <a:effectLst/>
              <a:latin typeface="BIZ UDPゴシック" panose="020B0400000000000000" pitchFamily="50" charset="-128"/>
              <a:ea typeface="BIZ UDPゴシック" panose="020B0400000000000000" pitchFamily="50" charset="-128"/>
            </a:endParaRPr>
          </a:p>
          <a:p>
            <a:endParaRPr lang="en-US" altLang="ja-JP" dirty="0">
              <a:solidFill>
                <a:srgbClr val="202020"/>
              </a:solidFill>
              <a:latin typeface="BIZ UDPゴシック" panose="020B0400000000000000" pitchFamily="50" charset="-128"/>
              <a:ea typeface="BIZ UDPゴシック" panose="020B0400000000000000" pitchFamily="50" charset="-128"/>
            </a:endParaRPr>
          </a:p>
          <a:p>
            <a:r>
              <a:rPr lang="ja-JP" altLang="en-US" b="0" i="0" dirty="0">
                <a:solidFill>
                  <a:srgbClr val="202020"/>
                </a:solidFill>
                <a:effectLst/>
                <a:latin typeface="BIZ UDPゴシック" panose="020B0400000000000000" pitchFamily="50" charset="-128"/>
                <a:ea typeface="BIZ UDPゴシック" panose="020B0400000000000000" pitchFamily="50" charset="-128"/>
              </a:rPr>
              <a:t>例えば、</a:t>
            </a:r>
            <a:r>
              <a:rPr lang="en-US" altLang="ja-JP" b="0" i="0" dirty="0">
                <a:solidFill>
                  <a:srgbClr val="202020"/>
                </a:solidFill>
                <a:effectLst/>
                <a:latin typeface="BIZ UDPゴシック" panose="020B0400000000000000" pitchFamily="50" charset="-128"/>
                <a:ea typeface="BIZ UDPゴシック" panose="020B0400000000000000" pitchFamily="50" charset="-128"/>
              </a:rPr>
              <a:t>GPT-3 175B</a:t>
            </a:r>
            <a:r>
              <a:rPr lang="ja-JP" altLang="en-US" b="0" i="0" dirty="0">
                <a:solidFill>
                  <a:srgbClr val="202020"/>
                </a:solidFill>
                <a:effectLst/>
                <a:latin typeface="BIZ UDPゴシック" panose="020B0400000000000000" pitchFamily="50" charset="-128"/>
                <a:ea typeface="BIZ UDPゴシック" panose="020B0400000000000000" pitchFamily="50" charset="-128"/>
              </a:rPr>
              <a:t>モデルにおいて、</a:t>
            </a:r>
            <a:r>
              <a:rPr lang="en-US" altLang="ja-JP" b="0" i="0" dirty="0" err="1">
                <a:solidFill>
                  <a:srgbClr val="202020"/>
                </a:solidFill>
                <a:effectLst/>
                <a:latin typeface="BIZ UDPゴシック" panose="020B0400000000000000" pitchFamily="50" charset="-128"/>
                <a:ea typeface="BIZ UDPゴシック" panose="020B0400000000000000" pitchFamily="50" charset="-128"/>
              </a:rPr>
              <a:t>LoRA</a:t>
            </a:r>
            <a:r>
              <a:rPr lang="ja-JP" altLang="en-US" b="0" i="0" dirty="0">
                <a:solidFill>
                  <a:srgbClr val="202020"/>
                </a:solidFill>
                <a:effectLst/>
                <a:latin typeface="BIZ UDPゴシック" panose="020B0400000000000000" pitchFamily="50" charset="-128"/>
                <a:ea typeface="BIZ UDPゴシック" panose="020B0400000000000000" pitchFamily="50" charset="-128"/>
              </a:rPr>
              <a:t>は訓練可能なパラメータを</a:t>
            </a:r>
            <a:r>
              <a:rPr lang="en-US" altLang="ja-JP" b="0" i="0" dirty="0">
                <a:solidFill>
                  <a:srgbClr val="202020"/>
                </a:solidFill>
                <a:effectLst/>
                <a:latin typeface="BIZ UDPゴシック" panose="020B0400000000000000" pitchFamily="50" charset="-128"/>
                <a:ea typeface="BIZ UDPゴシック" panose="020B0400000000000000" pitchFamily="50" charset="-128"/>
              </a:rPr>
              <a:t>10,000</a:t>
            </a:r>
            <a:r>
              <a:rPr lang="ja-JP" altLang="en-US" b="0" i="0" dirty="0">
                <a:solidFill>
                  <a:srgbClr val="202020"/>
                </a:solidFill>
                <a:effectLst/>
                <a:latin typeface="BIZ UDPゴシック" panose="020B0400000000000000" pitchFamily="50" charset="-128"/>
                <a:ea typeface="BIZ UDPゴシック" panose="020B0400000000000000" pitchFamily="50" charset="-128"/>
              </a:rPr>
              <a:t>倍減らし、</a:t>
            </a:r>
            <a:r>
              <a:rPr lang="en-US" altLang="ja-JP" b="0" i="0" dirty="0">
                <a:solidFill>
                  <a:srgbClr val="202020"/>
                </a:solidFill>
                <a:effectLst/>
                <a:latin typeface="BIZ UDPゴシック" panose="020B0400000000000000" pitchFamily="50" charset="-128"/>
                <a:ea typeface="BIZ UDPゴシック" panose="020B0400000000000000" pitchFamily="50" charset="-128"/>
              </a:rPr>
              <a:t>GPU</a:t>
            </a:r>
            <a:r>
              <a:rPr lang="ja-JP" altLang="en-US" b="0" i="0" dirty="0">
                <a:solidFill>
                  <a:srgbClr val="202020"/>
                </a:solidFill>
                <a:effectLst/>
                <a:latin typeface="BIZ UDPゴシック" panose="020B0400000000000000" pitchFamily="50" charset="-128"/>
                <a:ea typeface="BIZ UDPゴシック" panose="020B0400000000000000" pitchFamily="50" charset="-128"/>
              </a:rPr>
              <a:t>メモリ要件を</a:t>
            </a:r>
            <a:r>
              <a:rPr lang="en-US" altLang="ja-JP" b="0" i="0" dirty="0">
                <a:solidFill>
                  <a:srgbClr val="202020"/>
                </a:solidFill>
                <a:effectLst/>
                <a:latin typeface="BIZ UDPゴシック" panose="020B0400000000000000" pitchFamily="50" charset="-128"/>
                <a:ea typeface="BIZ UDPゴシック" panose="020B0400000000000000" pitchFamily="50" charset="-128"/>
              </a:rPr>
              <a:t>3</a:t>
            </a:r>
            <a:r>
              <a:rPr lang="ja-JP" altLang="en-US" b="0" i="0" dirty="0">
                <a:solidFill>
                  <a:srgbClr val="202020"/>
                </a:solidFill>
                <a:effectLst/>
                <a:latin typeface="BIZ UDPゴシック" panose="020B0400000000000000" pitchFamily="50" charset="-128"/>
                <a:ea typeface="BIZ UDPゴシック" panose="020B0400000000000000" pitchFamily="50" charset="-128"/>
              </a:rPr>
              <a:t>倍削減</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56320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8238" y="-1"/>
            <a:ext cx="12192000" cy="6857999"/>
            <a:chOff x="-6081" y="-1"/>
            <a:chExt cx="8999538" cy="5400675"/>
          </a:xfrm>
          <a:solidFill>
            <a:schemeClr val="accent5">
              <a:lumMod val="50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286"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画像の端部分が見切れてしまう場合がありますので、テキスト含め</a:t>
              </a:r>
              <a:endParaRPr kumimoji="1" lang="en-US" altLang="ja-JP"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確実に表示させたい要素は、</a:t>
              </a:r>
              <a:r>
                <a:rPr kumimoji="1" lang="ja-JP" altLang="en-US" sz="1524"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赤枠</a:t>
              </a:r>
              <a:r>
                <a:rPr kumimoji="1" lang="ja-JP" altLang="en-US"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内に入力してください</a:t>
              </a:r>
              <a:endParaRPr kumimoji="1" lang="en-US" altLang="ja-JP"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95"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XXXXXX</a:t>
              </a:r>
              <a:endParaRPr kumimoji="1" lang="ja-JP" altLang="en-US" sz="6095"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6081"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286"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20871" y="428079"/>
              <a:ext cx="8972586" cy="4544514"/>
            </a:xfrm>
            <a:prstGeom prst="rect">
              <a:avLst/>
            </a:prstGeom>
            <a:grp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8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お昼休みの</a:t>
              </a:r>
              <a:r>
                <a:rPr kumimoji="1" lang="en-US" altLang="ja-JP" sz="11500" b="0" i="0" u="none" strike="noStrike" kern="1200" cap="none" spc="0" normalizeH="0" baseline="0" noProof="0" dirty="0">
                  <a:ln w="19050">
                    <a:solidFill>
                      <a:prstClr val="white">
                        <a:lumMod val="95000"/>
                      </a:prstClr>
                    </a:solidFill>
                  </a:ln>
                  <a:solidFill>
                    <a:srgbClr val="C00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30</a:t>
              </a:r>
              <a:r>
                <a:rPr kumimoji="1" lang="ja-JP" altLang="en-US" sz="11500" b="0" i="0" u="none" strike="noStrike" kern="1200" cap="none" spc="0" normalizeH="0" baseline="0" noProof="0" dirty="0">
                  <a:ln w="19050">
                    <a:solidFill>
                      <a:prstClr val="white">
                        <a:lumMod val="95000"/>
                      </a:prstClr>
                    </a:solidFill>
                  </a:ln>
                  <a:solidFill>
                    <a:srgbClr val="C00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分</a:t>
              </a:r>
              <a:endParaRPr kumimoji="1" lang="en-US" altLang="ja-JP" sz="8800" b="0" i="0" u="none" strike="noStrike" kern="1200" cap="none" spc="0" normalizeH="0" baseline="0" noProof="0" dirty="0">
                <a:ln w="19050">
                  <a:solidFill>
                    <a:prstClr val="white">
                      <a:lumMod val="95000"/>
                    </a:prstClr>
                  </a:solidFill>
                </a:ln>
                <a:solidFill>
                  <a:srgbClr val="C00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お時間を頂きます。</a:t>
              </a:r>
              <a:endParaRPr kumimoji="1" lang="en-US" altLang="ja-JP" sz="8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48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肩の力を抜いて</a:t>
              </a:r>
              <a:r>
                <a:rPr kumimoji="1" lang="ja-JP" altLang="en-US" sz="6600" b="0" i="0" u="none" strike="noStrike" kern="1200" cap="none" spc="0" normalizeH="0" baseline="0" noProof="0" dirty="0">
                  <a:ln w="19050">
                    <a:solidFill>
                      <a:prstClr val="white">
                        <a:lumMod val="95000"/>
                      </a:prstClr>
                    </a:solidFill>
                  </a:ln>
                  <a:solidFill>
                    <a:srgbClr val="FFC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ゆるり</a:t>
              </a:r>
              <a:r>
                <a:rPr kumimoji="1" lang="ja-JP" altLang="en-US"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と</a:t>
              </a:r>
              <a:endParaRPr kumimoji="1" lang="en-US" altLang="ja-JP"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お聴きください～</a:t>
              </a:r>
            </a:p>
          </p:txBody>
        </p:sp>
      </p:grpSp>
      <p:pic>
        <p:nvPicPr>
          <p:cNvPr id="10242" name="Picture 2" descr="集まってお弁当を食べる人たちのイラスト（スーツ）">
            <a:extLst>
              <a:ext uri="{FF2B5EF4-FFF2-40B4-BE49-F238E27FC236}">
                <a16:creationId xmlns:a16="http://schemas.microsoft.com/office/drawing/2014/main" id="{A168BC9B-361D-189A-7CF4-AB6FD3454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36" y="5166186"/>
            <a:ext cx="2390021" cy="179034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お昼寝のイラスト「幼稚園の昼休み」">
            <a:extLst>
              <a:ext uri="{FF2B5EF4-FFF2-40B4-BE49-F238E27FC236}">
                <a16:creationId xmlns:a16="http://schemas.microsoft.com/office/drawing/2014/main" id="{53388C81-989F-4C64-948C-079EC2DA8F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8443" y="5070546"/>
            <a:ext cx="2504698" cy="176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637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B686E09-9D06-A586-0BB5-5FB5297FE7B9}"/>
              </a:ext>
            </a:extLst>
          </p:cNvPr>
          <p:cNvPicPr>
            <a:picLocks noChangeAspect="1"/>
          </p:cNvPicPr>
          <p:nvPr/>
        </p:nvPicPr>
        <p:blipFill>
          <a:blip r:embed="rId3"/>
          <a:stretch>
            <a:fillRect/>
          </a:stretch>
        </p:blipFill>
        <p:spPr>
          <a:xfrm>
            <a:off x="0" y="486591"/>
            <a:ext cx="7514376" cy="6277833"/>
          </a:xfrm>
          <a:prstGeom prst="rect">
            <a:avLst/>
          </a:prstGeom>
        </p:spPr>
      </p:pic>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chemeClr val="accent5">
              <a:lumMod val="50000"/>
            </a:schemeClr>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14</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Alpaca</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-CPP</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が公開</a:t>
            </a:r>
            <a:endParaRPr kumimoji="1" lang="ja-JP" altLang="en-US" sz="3200" b="1" dirty="0">
              <a:solidFill>
                <a:schemeClr val="bg1"/>
              </a:solidFill>
              <a:latin typeface="HG丸ｺﾞｼｯｸM-PRO" panose="020F0600000000000000" pitchFamily="50" charset="-128"/>
              <a:ea typeface="HG丸ｺﾞｼｯｸM-PRO" panose="020F0600000000000000" pitchFamily="50" charset="-128"/>
            </a:endParaRPr>
          </a:p>
        </p:txBody>
      </p:sp>
      <p:sp>
        <p:nvSpPr>
          <p:cNvPr id="7" name="テキスト ボックス 6">
            <a:extLst>
              <a:ext uri="{FF2B5EF4-FFF2-40B4-BE49-F238E27FC236}">
                <a16:creationId xmlns:a16="http://schemas.microsoft.com/office/drawing/2014/main" id="{1FB2AA86-916E-9244-4A14-2F63E50D26B9}"/>
              </a:ext>
            </a:extLst>
          </p:cNvPr>
          <p:cNvSpPr txBox="1"/>
          <p:nvPr/>
        </p:nvSpPr>
        <p:spPr>
          <a:xfrm>
            <a:off x="7514376" y="718077"/>
            <a:ext cx="4544840" cy="2862322"/>
          </a:xfrm>
          <a:prstGeom prst="rect">
            <a:avLst/>
          </a:prstGeom>
          <a:noFill/>
        </p:spPr>
        <p:txBody>
          <a:bodyPr wrap="square">
            <a:spAutoFit/>
          </a:bodyPr>
          <a:lstStyle/>
          <a:p>
            <a:r>
              <a:rPr lang="en-US" altLang="ja-JP" dirty="0">
                <a:latin typeface="BIZ UDPゴシック" panose="020B0400000000000000" pitchFamily="50" charset="-128"/>
                <a:ea typeface="BIZ UDPゴシック" panose="020B0400000000000000" pitchFamily="50" charset="-128"/>
              </a:rPr>
              <a:t>Meta</a:t>
            </a:r>
            <a:r>
              <a:rPr lang="ja-JP" altLang="en-US" dirty="0">
                <a:latin typeface="BIZ UDPゴシック" panose="020B0400000000000000" pitchFamily="50" charset="-128"/>
                <a:ea typeface="BIZ UDPゴシック" panose="020B0400000000000000" pitchFamily="50" charset="-128"/>
              </a:rPr>
              <a:t>社の開発した</a:t>
            </a:r>
            <a:r>
              <a:rPr lang="en-US" altLang="ja-JP" dirty="0">
                <a:latin typeface="BIZ UDPゴシック" panose="020B0400000000000000" pitchFamily="50" charset="-128"/>
                <a:ea typeface="BIZ UDPゴシック" panose="020B0400000000000000" pitchFamily="50" charset="-128"/>
              </a:rPr>
              <a:t>LLM</a:t>
            </a:r>
            <a:r>
              <a:rPr lang="ja-JP" altLang="en-US" dirty="0">
                <a:latin typeface="BIZ UDPゴシック" panose="020B0400000000000000" pitchFamily="50" charset="-128"/>
                <a:ea typeface="BIZ UDPゴシック" panose="020B0400000000000000" pitchFamily="50" charset="-128"/>
              </a:rPr>
              <a:t>である</a:t>
            </a:r>
            <a:r>
              <a:rPr lang="en-US" altLang="ja-JP" dirty="0" err="1">
                <a:latin typeface="BIZ UDPゴシック" panose="020B0400000000000000" pitchFamily="50" charset="-128"/>
                <a:ea typeface="BIZ UDPゴシック" panose="020B0400000000000000" pitchFamily="50" charset="-128"/>
              </a:rPr>
              <a:t>LLaMA</a:t>
            </a:r>
            <a:r>
              <a:rPr lang="ja-JP" altLang="en-US" dirty="0">
                <a:latin typeface="BIZ UDPゴシック" panose="020B0400000000000000" pitchFamily="50" charset="-128"/>
                <a:ea typeface="BIZ UDPゴシック" panose="020B0400000000000000" pitchFamily="50" charset="-128"/>
              </a:rPr>
              <a:t>を</a:t>
            </a:r>
            <a:r>
              <a:rPr lang="en-US" altLang="ja-JP" dirty="0">
                <a:latin typeface="BIZ UDPゴシック" panose="020B0400000000000000" pitchFamily="50" charset="-128"/>
                <a:ea typeface="BIZ UDPゴシック" panose="020B0400000000000000" pitchFamily="50" charset="-128"/>
              </a:rPr>
              <a:t>C/C++</a:t>
            </a:r>
            <a:r>
              <a:rPr lang="ja-JP" altLang="en-US" dirty="0">
                <a:latin typeface="BIZ UDPゴシック" panose="020B0400000000000000" pitchFamily="50" charset="-128"/>
                <a:ea typeface="BIZ UDPゴシック" panose="020B0400000000000000" pitchFamily="50" charset="-128"/>
              </a:rPr>
              <a:t>で利用できるようにしたものが</a:t>
            </a:r>
            <a:r>
              <a:rPr lang="en-US" altLang="ja-JP" dirty="0">
                <a:latin typeface="BIZ UDPゴシック" panose="020B0400000000000000" pitchFamily="50" charset="-128"/>
                <a:ea typeface="BIZ UDPゴシック" panose="020B0400000000000000" pitchFamily="50" charset="-128"/>
              </a:rPr>
              <a:t>llama.cpp</a:t>
            </a:r>
            <a:r>
              <a:rPr lang="ja-JP" altLang="en-US" dirty="0">
                <a:latin typeface="BIZ UDPゴシック" panose="020B0400000000000000" pitchFamily="50" charset="-128"/>
                <a:ea typeface="BIZ UDPゴシック" panose="020B0400000000000000" pitchFamily="50" charset="-128"/>
              </a:rPr>
              <a:t>。</a:t>
            </a:r>
            <a:endParaRPr lang="en-US" altLang="ja-JP" dirty="0">
              <a:latin typeface="BIZ UDPゴシック" panose="020B0400000000000000" pitchFamily="50" charset="-128"/>
              <a:ea typeface="BIZ UDPゴシック" panose="020B0400000000000000" pitchFamily="50" charset="-128"/>
            </a:endParaRPr>
          </a:p>
          <a:p>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スタンフォード大学が開発した</a:t>
            </a:r>
            <a:r>
              <a:rPr lang="en-US" altLang="ja-JP" dirty="0">
                <a:latin typeface="BIZ UDPゴシック" panose="020B0400000000000000" pitchFamily="50" charset="-128"/>
                <a:ea typeface="BIZ UDPゴシック" panose="020B0400000000000000" pitchFamily="50" charset="-128"/>
              </a:rPr>
              <a:t>Stanford Alpaca</a:t>
            </a:r>
            <a:r>
              <a:rPr lang="ja-JP" altLang="en-US" dirty="0">
                <a:latin typeface="BIZ UDPゴシック" panose="020B0400000000000000" pitchFamily="50" charset="-128"/>
                <a:ea typeface="BIZ UDPゴシック" panose="020B0400000000000000" pitchFamily="50" charset="-128"/>
              </a:rPr>
              <a:t>を</a:t>
            </a:r>
            <a:r>
              <a:rPr lang="en-US" altLang="ja-JP" dirty="0">
                <a:latin typeface="BIZ UDPゴシック" panose="020B0400000000000000" pitchFamily="50" charset="-128"/>
                <a:ea typeface="BIZ UDPゴシック" panose="020B0400000000000000" pitchFamily="50" charset="-128"/>
              </a:rPr>
              <a:t>C/C++</a:t>
            </a:r>
            <a:r>
              <a:rPr lang="ja-JP" altLang="en-US" dirty="0">
                <a:latin typeface="BIZ UDPゴシック" panose="020B0400000000000000" pitchFamily="50" charset="-128"/>
                <a:ea typeface="BIZ UDPゴシック" panose="020B0400000000000000" pitchFamily="50" charset="-128"/>
              </a:rPr>
              <a:t>で動くようにしたものが、</a:t>
            </a:r>
            <a:r>
              <a:rPr lang="en-US" altLang="ja-JP" dirty="0">
                <a:latin typeface="BIZ UDPゴシック" panose="020B0400000000000000" pitchFamily="50" charset="-128"/>
                <a:ea typeface="BIZ UDPゴシック" panose="020B0400000000000000" pitchFamily="50" charset="-128"/>
              </a:rPr>
              <a:t>Alpaca.cpp</a:t>
            </a:r>
            <a:r>
              <a:rPr lang="ja-JP" altLang="en-US" dirty="0">
                <a:latin typeface="BIZ UDPゴシック" panose="020B0400000000000000" pitchFamily="50" charset="-128"/>
                <a:ea typeface="BIZ UDPゴシック" panose="020B0400000000000000" pitchFamily="50" charset="-128"/>
              </a:rPr>
              <a:t>。</a:t>
            </a:r>
            <a:endParaRPr lang="en-US" altLang="ja-JP" dirty="0">
              <a:latin typeface="BIZ UDPゴシック" panose="020B0400000000000000" pitchFamily="50" charset="-128"/>
              <a:ea typeface="BIZ UDPゴシック" panose="020B0400000000000000" pitchFamily="50" charset="-128"/>
            </a:endParaRPr>
          </a:p>
          <a:p>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これら</a:t>
            </a:r>
            <a:r>
              <a:rPr lang="en-US" altLang="ja-JP" dirty="0">
                <a:latin typeface="BIZ UDPゴシック" panose="020B0400000000000000" pitchFamily="50" charset="-128"/>
                <a:ea typeface="BIZ UDPゴシック" panose="020B0400000000000000" pitchFamily="50" charset="-128"/>
              </a:rPr>
              <a:t>CPP</a:t>
            </a:r>
            <a:r>
              <a:rPr lang="ja-JP" altLang="en-US" dirty="0">
                <a:latin typeface="BIZ UDPゴシック" panose="020B0400000000000000" pitchFamily="50" charset="-128"/>
                <a:ea typeface="BIZ UDPゴシック" panose="020B0400000000000000" pitchFamily="50" charset="-128"/>
              </a:rPr>
              <a:t>は、</a:t>
            </a:r>
            <a:r>
              <a:rPr lang="en-US" altLang="ja-JP" dirty="0">
                <a:latin typeface="BIZ UDPゴシック" panose="020B0400000000000000" pitchFamily="50" charset="-128"/>
                <a:ea typeface="BIZ UDPゴシック" panose="020B0400000000000000" pitchFamily="50" charset="-128"/>
              </a:rPr>
              <a:t>NVIDIA</a:t>
            </a:r>
            <a:r>
              <a:rPr lang="ja-JP" altLang="en-US" dirty="0">
                <a:latin typeface="BIZ UDPゴシック" panose="020B0400000000000000" pitchFamily="50" charset="-128"/>
                <a:ea typeface="BIZ UDPゴシック" panose="020B0400000000000000" pitchFamily="50" charset="-128"/>
              </a:rPr>
              <a:t>の</a:t>
            </a:r>
            <a:r>
              <a:rPr lang="en-US" altLang="ja-JP" dirty="0">
                <a:latin typeface="BIZ UDPゴシック" panose="020B0400000000000000" pitchFamily="50" charset="-128"/>
                <a:ea typeface="BIZ UDPゴシック" panose="020B0400000000000000" pitchFamily="50" charset="-128"/>
              </a:rPr>
              <a:t>GPU</a:t>
            </a:r>
            <a:r>
              <a:rPr lang="ja-JP" altLang="en-US" dirty="0">
                <a:latin typeface="BIZ UDPゴシック" panose="020B0400000000000000" pitchFamily="50" charset="-128"/>
                <a:ea typeface="BIZ UDPゴシック" panose="020B0400000000000000" pitchFamily="50" charset="-128"/>
              </a:rPr>
              <a:t>がなくても、</a:t>
            </a:r>
            <a:r>
              <a:rPr lang="en-US" altLang="ja-JP" dirty="0">
                <a:latin typeface="BIZ UDPゴシック" panose="020B0400000000000000" pitchFamily="50" charset="-128"/>
                <a:ea typeface="BIZ UDPゴシック" panose="020B0400000000000000" pitchFamily="50" charset="-128"/>
              </a:rPr>
              <a:t>Mac</a:t>
            </a:r>
            <a:r>
              <a:rPr lang="ja-JP" altLang="en-US" dirty="0">
                <a:latin typeface="BIZ UDPゴシック" panose="020B0400000000000000" pitchFamily="50" charset="-128"/>
                <a:ea typeface="BIZ UDPゴシック" panose="020B0400000000000000" pitchFamily="50" charset="-128"/>
              </a:rPr>
              <a:t>や</a:t>
            </a:r>
            <a:r>
              <a:rPr lang="en-US" altLang="ja-JP" dirty="0">
                <a:latin typeface="BIZ UDPゴシック" panose="020B0400000000000000" pitchFamily="50" charset="-128"/>
                <a:ea typeface="BIZ UDPゴシック" panose="020B0400000000000000" pitchFamily="50" charset="-128"/>
              </a:rPr>
              <a:t>Windows</a:t>
            </a:r>
            <a:r>
              <a:rPr lang="ja-JP" altLang="en-US" dirty="0">
                <a:latin typeface="BIZ UDPゴシック" panose="020B0400000000000000" pitchFamily="50" charset="-128"/>
                <a:ea typeface="BIZ UDPゴシック" panose="020B0400000000000000" pitchFamily="50" charset="-128"/>
              </a:rPr>
              <a:t>で動作します！</a:t>
            </a:r>
          </a:p>
        </p:txBody>
      </p:sp>
      <p:pic>
        <p:nvPicPr>
          <p:cNvPr id="9" name="図 8">
            <a:extLst>
              <a:ext uri="{FF2B5EF4-FFF2-40B4-BE49-F238E27FC236}">
                <a16:creationId xmlns:a16="http://schemas.microsoft.com/office/drawing/2014/main" id="{CCE77AFB-9987-8E31-FC9C-05343E456FDB}"/>
              </a:ext>
            </a:extLst>
          </p:cNvPr>
          <p:cNvPicPr>
            <a:picLocks noChangeAspect="1"/>
          </p:cNvPicPr>
          <p:nvPr/>
        </p:nvPicPr>
        <p:blipFill>
          <a:blip r:embed="rId4"/>
          <a:stretch>
            <a:fillRect/>
          </a:stretch>
        </p:blipFill>
        <p:spPr>
          <a:xfrm>
            <a:off x="8230637" y="3612899"/>
            <a:ext cx="3245101" cy="3245101"/>
          </a:xfrm>
          <a:prstGeom prst="rect">
            <a:avLst/>
          </a:prstGeom>
        </p:spPr>
      </p:pic>
    </p:spTree>
    <p:extLst>
      <p:ext uri="{BB962C8B-B14F-4D97-AF65-F5344CB8AC3E}">
        <p14:creationId xmlns:p14="http://schemas.microsoft.com/office/powerpoint/2010/main" val="4014697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chemeClr val="accent5">
              <a:lumMod val="50000"/>
            </a:schemeClr>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18</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Llama</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の</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4</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ビット量子化バージョン</a:t>
            </a:r>
          </a:p>
        </p:txBody>
      </p:sp>
      <p:pic>
        <p:nvPicPr>
          <p:cNvPr id="4098" name="Picture 2" descr="ラマ">
            <a:extLst>
              <a:ext uri="{FF2B5EF4-FFF2-40B4-BE49-F238E27FC236}">
                <a16:creationId xmlns:a16="http://schemas.microsoft.com/office/drawing/2014/main" id="{7C31A997-CA5C-8CE8-49A2-A4C91A435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97000"/>
            <a:ext cx="12192000" cy="40640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54B63785-FF21-F6DD-4B01-33BB61372C45}"/>
              </a:ext>
            </a:extLst>
          </p:cNvPr>
          <p:cNvSpPr txBox="1"/>
          <p:nvPr/>
        </p:nvSpPr>
        <p:spPr>
          <a:xfrm>
            <a:off x="392317" y="729277"/>
            <a:ext cx="11407366" cy="523220"/>
          </a:xfrm>
          <a:prstGeom prst="rect">
            <a:avLst/>
          </a:prstGeom>
          <a:noFill/>
        </p:spPr>
        <p:txBody>
          <a:bodyPr wrap="square" rtlCol="0">
            <a:spAutoFit/>
          </a:bodyPr>
          <a:lstStyle/>
          <a:p>
            <a:pPr algn="ctr"/>
            <a:r>
              <a:rPr kumimoji="1" lang="en-US" altLang="ja-JP" sz="2800" dirty="0">
                <a:latin typeface="BIZ UDPゴシック" panose="020B0400000000000000" pitchFamily="50" charset="-128"/>
                <a:ea typeface="BIZ UDPゴシック" panose="020B0400000000000000" pitchFamily="50" charset="-128"/>
              </a:rPr>
              <a:t>MacBook</a:t>
            </a:r>
            <a:r>
              <a:rPr kumimoji="1" lang="ja-JP" altLang="en-US" sz="2800" dirty="0">
                <a:latin typeface="BIZ UDPゴシック" panose="020B0400000000000000" pitchFamily="50" charset="-128"/>
                <a:ea typeface="BIZ UDPゴシック" panose="020B0400000000000000" pitchFamily="50" charset="-128"/>
              </a:rPr>
              <a:t>で</a:t>
            </a:r>
            <a:r>
              <a:rPr kumimoji="1" lang="en-US" altLang="ja-JP" sz="2800" b="1" dirty="0">
                <a:solidFill>
                  <a:schemeClr val="accent2">
                    <a:lumMod val="75000"/>
                  </a:schemeClr>
                </a:solidFill>
                <a:latin typeface="BIZ UDPゴシック" panose="020B0400000000000000" pitchFamily="50" charset="-128"/>
                <a:ea typeface="BIZ UDPゴシック" panose="020B0400000000000000" pitchFamily="50" charset="-128"/>
              </a:rPr>
              <a:t>Llama</a:t>
            </a:r>
            <a:r>
              <a:rPr kumimoji="1" lang="ja-JP" altLang="en-US" sz="2800" dirty="0">
                <a:latin typeface="BIZ UDPゴシック" panose="020B0400000000000000" pitchFamily="50" charset="-128"/>
                <a:ea typeface="BIZ UDPゴシック" panose="020B0400000000000000" pitchFamily="50" charset="-128"/>
              </a:rPr>
              <a:t>を稼働させた・・・</a:t>
            </a:r>
            <a:r>
              <a:rPr kumimoji="1" lang="en-US" altLang="ja-JP" sz="2800" dirty="0">
                <a:latin typeface="BIZ UDPゴシック" panose="020B0400000000000000" pitchFamily="50" charset="-128"/>
                <a:ea typeface="BIZ UDPゴシック" panose="020B0400000000000000" pitchFamily="50" charset="-128"/>
              </a:rPr>
              <a:t>CPU</a:t>
            </a:r>
            <a:r>
              <a:rPr kumimoji="1" lang="ja-JP" altLang="en-US" sz="2800" dirty="0">
                <a:latin typeface="BIZ UDPゴシック" panose="020B0400000000000000" pitchFamily="50" charset="-128"/>
                <a:ea typeface="BIZ UDPゴシック" panose="020B0400000000000000" pitchFamily="50" charset="-128"/>
              </a:rPr>
              <a:t>＆</a:t>
            </a:r>
            <a:r>
              <a:rPr kumimoji="1" lang="en-US" altLang="ja-JP" sz="2800" dirty="0">
                <a:latin typeface="BIZ UDPゴシック" panose="020B0400000000000000" pitchFamily="50" charset="-128"/>
                <a:ea typeface="BIZ UDPゴシック" panose="020B0400000000000000" pitchFamily="50" charset="-128"/>
              </a:rPr>
              <a:t>GPU</a:t>
            </a:r>
            <a:r>
              <a:rPr kumimoji="1" lang="ja-JP" altLang="en-US" sz="2800" dirty="0">
                <a:latin typeface="BIZ UDPゴシック" panose="020B0400000000000000" pitchFamily="50" charset="-128"/>
                <a:ea typeface="BIZ UDPゴシック" panose="020B0400000000000000" pitchFamily="50" charset="-128"/>
              </a:rPr>
              <a:t>のハイブリッド推論</a:t>
            </a:r>
          </a:p>
        </p:txBody>
      </p:sp>
      <p:sp>
        <p:nvSpPr>
          <p:cNvPr id="6" name="テキスト ボックス 5">
            <a:extLst>
              <a:ext uri="{FF2B5EF4-FFF2-40B4-BE49-F238E27FC236}">
                <a16:creationId xmlns:a16="http://schemas.microsoft.com/office/drawing/2014/main" id="{7976C07A-046E-1512-E23D-E0F15797A93C}"/>
              </a:ext>
            </a:extLst>
          </p:cNvPr>
          <p:cNvSpPr txBox="1"/>
          <p:nvPr/>
        </p:nvSpPr>
        <p:spPr>
          <a:xfrm>
            <a:off x="111031" y="5528558"/>
            <a:ext cx="10603997" cy="1200329"/>
          </a:xfrm>
          <a:prstGeom prst="rect">
            <a:avLst/>
          </a:prstGeom>
          <a:noFill/>
        </p:spPr>
        <p:txBody>
          <a:bodyPr wrap="square">
            <a:spAutoFit/>
          </a:bodyPr>
          <a:lstStyle/>
          <a:p>
            <a:pPr algn="l">
              <a:buFont typeface="Arial" panose="020B0604020202020204" pitchFamily="34" charset="0"/>
              <a:buChar char="•"/>
            </a:pPr>
            <a:r>
              <a:rPr lang="ja-JP" altLang="en-US" b="0" i="0" dirty="0">
                <a:solidFill>
                  <a:srgbClr val="1F2328"/>
                </a:solidFill>
                <a:effectLst/>
                <a:latin typeface="BIZ UDPゴシック" panose="020B0400000000000000" pitchFamily="50" charset="-128"/>
                <a:ea typeface="BIZ UDPゴシック" panose="020B0400000000000000" pitchFamily="50" charset="-128"/>
              </a:rPr>
              <a:t>メモリ使用量を削減するために量子化：</a:t>
            </a:r>
            <a:r>
              <a:rPr lang="en-US" altLang="ja-JP" b="0" i="0" dirty="0">
                <a:solidFill>
                  <a:srgbClr val="1F2328"/>
                </a:solidFill>
                <a:effectLst/>
                <a:latin typeface="BIZ UDPゴシック" panose="020B0400000000000000" pitchFamily="50" charset="-128"/>
                <a:ea typeface="BIZ UDPゴシック" panose="020B0400000000000000" pitchFamily="50" charset="-128"/>
              </a:rPr>
              <a:t>1.5 </a:t>
            </a:r>
            <a:r>
              <a:rPr lang="ja-JP" altLang="en-US" b="0" i="0" dirty="0">
                <a:solidFill>
                  <a:srgbClr val="1F2328"/>
                </a:solidFill>
                <a:effectLst/>
                <a:latin typeface="BIZ UDPゴシック" panose="020B0400000000000000" pitchFamily="50" charset="-128"/>
                <a:ea typeface="BIZ UDPゴシック" panose="020B0400000000000000" pitchFamily="50" charset="-128"/>
              </a:rPr>
              <a:t>ビット、</a:t>
            </a:r>
            <a:r>
              <a:rPr lang="en-US" altLang="ja-JP" b="0" i="0" dirty="0">
                <a:solidFill>
                  <a:srgbClr val="1F2328"/>
                </a:solidFill>
                <a:effectLst/>
                <a:latin typeface="BIZ UDPゴシック" panose="020B0400000000000000" pitchFamily="50" charset="-128"/>
                <a:ea typeface="BIZ UDPゴシック" panose="020B0400000000000000" pitchFamily="50" charset="-128"/>
              </a:rPr>
              <a:t>2 </a:t>
            </a:r>
            <a:r>
              <a:rPr lang="ja-JP" altLang="en-US" b="0" i="0" dirty="0">
                <a:solidFill>
                  <a:srgbClr val="1F2328"/>
                </a:solidFill>
                <a:effectLst/>
                <a:latin typeface="BIZ UDPゴシック" panose="020B0400000000000000" pitchFamily="50" charset="-128"/>
                <a:ea typeface="BIZ UDPゴシック" panose="020B0400000000000000" pitchFamily="50" charset="-128"/>
              </a:rPr>
              <a:t>ビット、</a:t>
            </a:r>
            <a:r>
              <a:rPr lang="en-US" altLang="ja-JP" b="0" i="0" dirty="0">
                <a:solidFill>
                  <a:srgbClr val="1F2328"/>
                </a:solidFill>
                <a:effectLst/>
                <a:latin typeface="BIZ UDPゴシック" panose="020B0400000000000000" pitchFamily="50" charset="-128"/>
                <a:ea typeface="BIZ UDPゴシック" panose="020B0400000000000000" pitchFamily="50" charset="-128"/>
              </a:rPr>
              <a:t>3 </a:t>
            </a:r>
            <a:r>
              <a:rPr lang="ja-JP" altLang="en-US" b="0" i="0" dirty="0">
                <a:solidFill>
                  <a:srgbClr val="1F2328"/>
                </a:solidFill>
                <a:effectLst/>
                <a:latin typeface="BIZ UDPゴシック" panose="020B0400000000000000" pitchFamily="50" charset="-128"/>
                <a:ea typeface="BIZ UDPゴシック" panose="020B0400000000000000" pitchFamily="50" charset="-128"/>
              </a:rPr>
              <a:t>ビット、</a:t>
            </a:r>
            <a:r>
              <a:rPr lang="en-US" altLang="ja-JP" b="0" i="0" dirty="0">
                <a:solidFill>
                  <a:srgbClr val="1F2328"/>
                </a:solidFill>
                <a:effectLst/>
                <a:latin typeface="BIZ UDPゴシック" panose="020B0400000000000000" pitchFamily="50" charset="-128"/>
                <a:ea typeface="BIZ UDPゴシック" panose="020B0400000000000000" pitchFamily="50" charset="-128"/>
              </a:rPr>
              <a:t>4 </a:t>
            </a:r>
            <a:r>
              <a:rPr lang="ja-JP" altLang="en-US" b="0" i="0" dirty="0">
                <a:solidFill>
                  <a:srgbClr val="1F2328"/>
                </a:solidFill>
                <a:effectLst/>
                <a:latin typeface="BIZ UDPゴシック" panose="020B0400000000000000" pitchFamily="50" charset="-128"/>
                <a:ea typeface="BIZ UDPゴシック" panose="020B0400000000000000" pitchFamily="50" charset="-128"/>
              </a:rPr>
              <a:t>ビット、</a:t>
            </a:r>
            <a:r>
              <a:rPr lang="en-US" altLang="ja-JP" b="0" i="0" dirty="0">
                <a:solidFill>
                  <a:srgbClr val="1F2328"/>
                </a:solidFill>
                <a:effectLst/>
                <a:latin typeface="BIZ UDPゴシック" panose="020B0400000000000000" pitchFamily="50" charset="-128"/>
                <a:ea typeface="BIZ UDPゴシック" panose="020B0400000000000000" pitchFamily="50" charset="-128"/>
              </a:rPr>
              <a:t>5 </a:t>
            </a:r>
            <a:r>
              <a:rPr lang="ja-JP" altLang="en-US" b="0" i="0" dirty="0">
                <a:solidFill>
                  <a:srgbClr val="1F2328"/>
                </a:solidFill>
                <a:effectLst/>
                <a:latin typeface="BIZ UDPゴシック" panose="020B0400000000000000" pitchFamily="50" charset="-128"/>
                <a:ea typeface="BIZ UDPゴシック" panose="020B0400000000000000" pitchFamily="50" charset="-128"/>
              </a:rPr>
              <a:t>ビット、</a:t>
            </a:r>
            <a:r>
              <a:rPr lang="en-US" altLang="ja-JP" b="0" i="0" dirty="0">
                <a:solidFill>
                  <a:srgbClr val="1F2328"/>
                </a:solidFill>
                <a:effectLst/>
                <a:latin typeface="BIZ UDPゴシック" panose="020B0400000000000000" pitchFamily="50" charset="-128"/>
                <a:ea typeface="BIZ UDPゴシック" panose="020B0400000000000000" pitchFamily="50" charset="-128"/>
              </a:rPr>
              <a:t>6 </a:t>
            </a:r>
            <a:r>
              <a:rPr lang="ja-JP" altLang="en-US" b="0" i="0" dirty="0">
                <a:solidFill>
                  <a:srgbClr val="1F2328"/>
                </a:solidFill>
                <a:effectLst/>
                <a:latin typeface="BIZ UDPゴシック" panose="020B0400000000000000" pitchFamily="50" charset="-128"/>
                <a:ea typeface="BIZ UDPゴシック" panose="020B0400000000000000" pitchFamily="50" charset="-128"/>
              </a:rPr>
              <a:t>ビット、</a:t>
            </a:r>
            <a:r>
              <a:rPr lang="en-US" altLang="ja-JP" b="0" i="0" dirty="0">
                <a:solidFill>
                  <a:srgbClr val="1F2328"/>
                </a:solidFill>
                <a:effectLst/>
                <a:latin typeface="BIZ UDPゴシック" panose="020B0400000000000000" pitchFamily="50" charset="-128"/>
                <a:ea typeface="BIZ UDPゴシック" panose="020B0400000000000000" pitchFamily="50" charset="-128"/>
              </a:rPr>
              <a:t>8 </a:t>
            </a:r>
            <a:r>
              <a:rPr lang="ja-JP" altLang="en-US" b="0" i="0" dirty="0">
                <a:solidFill>
                  <a:srgbClr val="1F2328"/>
                </a:solidFill>
                <a:effectLst/>
                <a:latin typeface="BIZ UDPゴシック" panose="020B0400000000000000" pitchFamily="50" charset="-128"/>
                <a:ea typeface="BIZ UDPゴシック" panose="020B0400000000000000" pitchFamily="50" charset="-128"/>
              </a:rPr>
              <a:t>ビットの整数量子化による推論の高速化とメモリ使用量の削減</a:t>
            </a:r>
            <a:endParaRPr lang="en-US" altLang="ja-JP" b="0" i="0" dirty="0">
              <a:solidFill>
                <a:srgbClr val="1F2328"/>
              </a:solidFill>
              <a:effectLst/>
              <a:latin typeface="BIZ UDPゴシック" panose="020B0400000000000000" pitchFamily="50" charset="-128"/>
              <a:ea typeface="BIZ UDPゴシック" panose="020B0400000000000000" pitchFamily="50" charset="-128"/>
            </a:endParaRPr>
          </a:p>
          <a:p>
            <a:pPr>
              <a:buFont typeface="Arial" panose="020B0604020202020204" pitchFamily="34" charset="0"/>
              <a:buChar char="•"/>
            </a:pPr>
            <a:r>
              <a:rPr lang="en-US" altLang="ja-JP" b="0" i="0" dirty="0">
                <a:solidFill>
                  <a:srgbClr val="1F2328"/>
                </a:solidFill>
                <a:effectLst/>
                <a:latin typeface="BIZ UDPゴシック" panose="020B0400000000000000" pitchFamily="50" charset="-128"/>
                <a:ea typeface="BIZ UDPゴシック" panose="020B0400000000000000" pitchFamily="50" charset="-128"/>
              </a:rPr>
              <a:t>NVIDIA GPU </a:t>
            </a:r>
            <a:r>
              <a:rPr lang="ja-JP" altLang="en-US" b="0" i="0" dirty="0">
                <a:solidFill>
                  <a:srgbClr val="1F2328"/>
                </a:solidFill>
                <a:effectLst/>
                <a:latin typeface="BIZ UDPゴシック" panose="020B0400000000000000" pitchFamily="50" charset="-128"/>
                <a:ea typeface="BIZ UDPゴシック" panose="020B0400000000000000" pitchFamily="50" charset="-128"/>
              </a:rPr>
              <a:t>で </a:t>
            </a:r>
            <a:r>
              <a:rPr lang="en-US" altLang="ja-JP" b="0" i="0" dirty="0">
                <a:solidFill>
                  <a:srgbClr val="1F2328"/>
                </a:solidFill>
                <a:effectLst/>
                <a:latin typeface="BIZ UDPゴシック" panose="020B0400000000000000" pitchFamily="50" charset="-128"/>
                <a:ea typeface="BIZ UDPゴシック" panose="020B0400000000000000" pitchFamily="50" charset="-128"/>
              </a:rPr>
              <a:t>LLM </a:t>
            </a:r>
            <a:r>
              <a:rPr lang="ja-JP" altLang="en-US" b="0" i="0" dirty="0">
                <a:solidFill>
                  <a:srgbClr val="1F2328"/>
                </a:solidFill>
                <a:effectLst/>
                <a:latin typeface="BIZ UDPゴシック" panose="020B0400000000000000" pitchFamily="50" charset="-128"/>
                <a:ea typeface="BIZ UDPゴシック" panose="020B0400000000000000" pitchFamily="50" charset="-128"/>
              </a:rPr>
              <a:t>を実行するためのカスタム </a:t>
            </a:r>
            <a:r>
              <a:rPr lang="en-US" altLang="ja-JP" b="0" i="0" dirty="0">
                <a:solidFill>
                  <a:srgbClr val="1F2328"/>
                </a:solidFill>
                <a:effectLst/>
                <a:latin typeface="BIZ UDPゴシック" panose="020B0400000000000000" pitchFamily="50" charset="-128"/>
                <a:ea typeface="BIZ UDPゴシック" panose="020B0400000000000000" pitchFamily="50" charset="-128"/>
              </a:rPr>
              <a:t>CUDA </a:t>
            </a:r>
            <a:r>
              <a:rPr lang="ja-JP" altLang="en-US" b="0" i="0" dirty="0">
                <a:solidFill>
                  <a:srgbClr val="1F2328"/>
                </a:solidFill>
                <a:effectLst/>
                <a:latin typeface="BIZ UDPゴシック" panose="020B0400000000000000" pitchFamily="50" charset="-128"/>
                <a:ea typeface="BIZ UDPゴシック" panose="020B0400000000000000" pitchFamily="50" charset="-128"/>
              </a:rPr>
              <a:t>カーネル</a:t>
            </a:r>
            <a:endParaRPr lang="en-US" altLang="ja-JP" b="0" i="0" dirty="0">
              <a:solidFill>
                <a:srgbClr val="1F2328"/>
              </a:solidFill>
              <a:effectLst/>
              <a:latin typeface="BIZ UDPゴシック" panose="020B0400000000000000" pitchFamily="50" charset="-128"/>
              <a:ea typeface="BIZ UDPゴシック" panose="020B0400000000000000" pitchFamily="50" charset="-128"/>
            </a:endParaRPr>
          </a:p>
          <a:p>
            <a:r>
              <a:rPr lang="ja-JP" altLang="en-US" b="0" i="0" dirty="0">
                <a:solidFill>
                  <a:srgbClr val="1F2328"/>
                </a:solidFill>
                <a:effectLst/>
                <a:latin typeface="BIZ UDPゴシック" panose="020B0400000000000000" pitchFamily="50" charset="-128"/>
                <a:ea typeface="BIZ UDPゴシック" panose="020B0400000000000000" pitchFamily="50" charset="-128"/>
              </a:rPr>
              <a:t> </a:t>
            </a:r>
            <a:r>
              <a:rPr lang="en-US" altLang="ja-JP" b="0" i="0" dirty="0">
                <a:solidFill>
                  <a:srgbClr val="1F2328"/>
                </a:solidFill>
                <a:effectLst/>
                <a:latin typeface="BIZ UDPゴシック" panose="020B0400000000000000" pitchFamily="50" charset="-128"/>
                <a:ea typeface="BIZ UDPゴシック" panose="020B0400000000000000" pitchFamily="50" charset="-128"/>
              </a:rPr>
              <a:t>(HIP </a:t>
            </a:r>
            <a:r>
              <a:rPr lang="ja-JP" altLang="en-US" b="0" i="0" dirty="0">
                <a:solidFill>
                  <a:srgbClr val="1F2328"/>
                </a:solidFill>
                <a:effectLst/>
                <a:latin typeface="BIZ UDPゴシック" panose="020B0400000000000000" pitchFamily="50" charset="-128"/>
                <a:ea typeface="BIZ UDPゴシック" panose="020B0400000000000000" pitchFamily="50" charset="-128"/>
              </a:rPr>
              <a:t>を介した </a:t>
            </a:r>
            <a:r>
              <a:rPr lang="en-US" altLang="ja-JP" b="0" i="0" dirty="0">
                <a:solidFill>
                  <a:srgbClr val="1F2328"/>
                </a:solidFill>
                <a:effectLst/>
                <a:latin typeface="BIZ UDPゴシック" panose="020B0400000000000000" pitchFamily="50" charset="-128"/>
                <a:ea typeface="BIZ UDPゴシック" panose="020B0400000000000000" pitchFamily="50" charset="-128"/>
              </a:rPr>
              <a:t>AMD GPU </a:t>
            </a:r>
            <a:r>
              <a:rPr lang="ja-JP" altLang="en-US" b="0" i="0" dirty="0">
                <a:solidFill>
                  <a:srgbClr val="1F2328"/>
                </a:solidFill>
                <a:effectLst/>
                <a:latin typeface="BIZ UDPゴシック" panose="020B0400000000000000" pitchFamily="50" charset="-128"/>
                <a:ea typeface="BIZ UDPゴシック" panose="020B0400000000000000" pitchFamily="50" charset="-128"/>
              </a:rPr>
              <a:t>のサポート</a:t>
            </a:r>
            <a:r>
              <a:rPr lang="en-US" altLang="ja-JP" b="0" i="0" dirty="0">
                <a:solidFill>
                  <a:srgbClr val="1F2328"/>
                </a:solidFill>
                <a:effectLst/>
                <a:latin typeface="BIZ UDPゴシック" panose="020B0400000000000000" pitchFamily="50" charset="-128"/>
                <a:ea typeface="BIZ UDPゴシック" panose="020B0400000000000000" pitchFamily="50" charset="-128"/>
              </a:rPr>
              <a:t>)</a:t>
            </a:r>
            <a:endParaRPr lang="ja-JP" altLang="en-US" b="0" i="0" dirty="0">
              <a:solidFill>
                <a:srgbClr val="1F2328"/>
              </a:solidFill>
              <a:effectLst/>
              <a:latin typeface="BIZ UDPゴシック" panose="020B0400000000000000" pitchFamily="50" charset="-128"/>
              <a:ea typeface="BIZ UDPゴシック" panose="020B0400000000000000" pitchFamily="50" charset="-128"/>
            </a:endParaRPr>
          </a:p>
        </p:txBody>
      </p:sp>
      <p:pic>
        <p:nvPicPr>
          <p:cNvPr id="8" name="図 7">
            <a:extLst>
              <a:ext uri="{FF2B5EF4-FFF2-40B4-BE49-F238E27FC236}">
                <a16:creationId xmlns:a16="http://schemas.microsoft.com/office/drawing/2014/main" id="{C4528E0C-73E1-BA6E-1506-324C4C0E3E7C}"/>
              </a:ext>
            </a:extLst>
          </p:cNvPr>
          <p:cNvPicPr>
            <a:picLocks noChangeAspect="1"/>
          </p:cNvPicPr>
          <p:nvPr/>
        </p:nvPicPr>
        <p:blipFill>
          <a:blip r:embed="rId4"/>
          <a:stretch>
            <a:fillRect/>
          </a:stretch>
        </p:blipFill>
        <p:spPr>
          <a:xfrm>
            <a:off x="10715028" y="5473226"/>
            <a:ext cx="1365941" cy="1365941"/>
          </a:xfrm>
          <a:prstGeom prst="rect">
            <a:avLst/>
          </a:prstGeom>
        </p:spPr>
      </p:pic>
      <p:sp>
        <p:nvSpPr>
          <p:cNvPr id="10" name="テキスト ボックス 9">
            <a:extLst>
              <a:ext uri="{FF2B5EF4-FFF2-40B4-BE49-F238E27FC236}">
                <a16:creationId xmlns:a16="http://schemas.microsoft.com/office/drawing/2014/main" id="{896B32B1-145B-5155-1AB6-D2926FC033A0}"/>
              </a:ext>
            </a:extLst>
          </p:cNvPr>
          <p:cNvSpPr txBox="1"/>
          <p:nvPr/>
        </p:nvSpPr>
        <p:spPr>
          <a:xfrm>
            <a:off x="1484767" y="1396999"/>
            <a:ext cx="8521574" cy="307777"/>
          </a:xfrm>
          <a:prstGeom prst="rect">
            <a:avLst/>
          </a:prstGeom>
          <a:noFill/>
        </p:spPr>
        <p:txBody>
          <a:bodyPr wrap="square">
            <a:spAutoFit/>
          </a:bodyPr>
          <a:lstStyle/>
          <a:p>
            <a:pPr algn="ctr"/>
            <a:r>
              <a:rPr lang="en-US" altLang="ja-JP" sz="1400" dirty="0">
                <a:solidFill>
                  <a:schemeClr val="bg1"/>
                </a:solidFill>
                <a:latin typeface="BIZ UDPゴシック" panose="020B0400000000000000" pitchFamily="50" charset="-128"/>
                <a:ea typeface="BIZ UDPゴシック" panose="020B0400000000000000" pitchFamily="50" charset="-128"/>
              </a:rPr>
              <a:t>Georgi </a:t>
            </a:r>
            <a:r>
              <a:rPr lang="en-US" altLang="ja-JP" sz="1400" dirty="0" err="1">
                <a:solidFill>
                  <a:schemeClr val="bg1"/>
                </a:solidFill>
                <a:latin typeface="BIZ UDPゴシック" panose="020B0400000000000000" pitchFamily="50" charset="-128"/>
                <a:ea typeface="BIZ UDPゴシック" panose="020B0400000000000000" pitchFamily="50" charset="-128"/>
              </a:rPr>
              <a:t>Gerganov</a:t>
            </a:r>
            <a:r>
              <a:rPr lang="en-US" altLang="ja-JP" sz="1400" dirty="0">
                <a:solidFill>
                  <a:schemeClr val="bg1"/>
                </a:solidFill>
                <a:latin typeface="BIZ UDPゴシック" panose="020B0400000000000000" pitchFamily="50" charset="-128"/>
                <a:ea typeface="BIZ UDPゴシック" panose="020B0400000000000000" pitchFamily="50" charset="-128"/>
              </a:rPr>
              <a:t> </a:t>
            </a:r>
            <a:r>
              <a:rPr lang="ja-JP" altLang="en-US" sz="1400" dirty="0">
                <a:solidFill>
                  <a:schemeClr val="bg1"/>
                </a:solidFill>
                <a:latin typeface="BIZ UDPゴシック" panose="020B0400000000000000" pitchFamily="50" charset="-128"/>
                <a:ea typeface="BIZ UDPゴシック" panose="020B0400000000000000" pitchFamily="50" charset="-128"/>
              </a:rPr>
              <a:t>は、</a:t>
            </a:r>
            <a:r>
              <a:rPr lang="en-US" altLang="ja-JP" sz="1400" dirty="0">
                <a:solidFill>
                  <a:schemeClr val="bg1"/>
                </a:solidFill>
                <a:latin typeface="BIZ UDPゴシック" panose="020B0400000000000000" pitchFamily="50" charset="-128"/>
                <a:ea typeface="BIZ UDPゴシック" panose="020B0400000000000000" pitchFamily="50" charset="-128"/>
              </a:rPr>
              <a:t>4</a:t>
            </a:r>
            <a:r>
              <a:rPr lang="ja-JP" altLang="en-US" sz="1400" dirty="0">
                <a:solidFill>
                  <a:schemeClr val="bg1"/>
                </a:solidFill>
                <a:latin typeface="BIZ UDPゴシック" panose="020B0400000000000000" pitchFamily="50" charset="-128"/>
                <a:ea typeface="BIZ UDPゴシック" panose="020B0400000000000000" pitchFamily="50" charset="-128"/>
              </a:rPr>
              <a:t>ビット量子化を使用して</a:t>
            </a:r>
            <a:r>
              <a:rPr lang="en-US" altLang="ja-JP" sz="1400" dirty="0">
                <a:solidFill>
                  <a:schemeClr val="bg1"/>
                </a:solidFill>
                <a:latin typeface="BIZ UDPゴシック" panose="020B0400000000000000" pitchFamily="50" charset="-128"/>
                <a:ea typeface="BIZ UDPゴシック" panose="020B0400000000000000" pitchFamily="50" charset="-128"/>
              </a:rPr>
              <a:t>MacBook</a:t>
            </a:r>
            <a:r>
              <a:rPr lang="ja-JP" altLang="en-US" sz="1400" dirty="0">
                <a:solidFill>
                  <a:schemeClr val="bg1"/>
                </a:solidFill>
                <a:latin typeface="BIZ UDPゴシック" panose="020B0400000000000000" pitchFamily="50" charset="-128"/>
                <a:ea typeface="BIZ UDPゴシック" panose="020B0400000000000000" pitchFamily="50" charset="-128"/>
              </a:rPr>
              <a:t>の</a:t>
            </a:r>
            <a:r>
              <a:rPr lang="en-US" altLang="ja-JP" sz="1400" dirty="0">
                <a:solidFill>
                  <a:schemeClr val="bg1"/>
                </a:solidFill>
                <a:latin typeface="BIZ UDPゴシック" panose="020B0400000000000000" pitchFamily="50" charset="-128"/>
                <a:ea typeface="BIZ UDPゴシック" panose="020B0400000000000000" pitchFamily="50" charset="-128"/>
              </a:rPr>
              <a:t>CPU </a:t>
            </a:r>
            <a:r>
              <a:rPr lang="ja-JP" altLang="en-US" sz="1400" dirty="0">
                <a:solidFill>
                  <a:schemeClr val="bg1"/>
                </a:solidFill>
                <a:latin typeface="BIZ UDPゴシック" panose="020B0400000000000000" pitchFamily="50" charset="-128"/>
                <a:ea typeface="BIZ UDPゴシック" panose="020B0400000000000000" pitchFamily="50" charset="-128"/>
              </a:rPr>
              <a:t>上で </a:t>
            </a:r>
            <a:r>
              <a:rPr lang="en-US" altLang="ja-JP" sz="1400" dirty="0" err="1">
                <a:solidFill>
                  <a:schemeClr val="bg1"/>
                </a:solidFill>
                <a:latin typeface="BIZ UDPゴシック" panose="020B0400000000000000" pitchFamily="50" charset="-128"/>
                <a:ea typeface="BIZ UDPゴシック" panose="020B0400000000000000" pitchFamily="50" charset="-128"/>
              </a:rPr>
              <a:t>LLaMA</a:t>
            </a:r>
            <a:r>
              <a:rPr lang="en-US" altLang="ja-JP" sz="1400" dirty="0">
                <a:solidFill>
                  <a:schemeClr val="bg1"/>
                </a:solidFill>
                <a:latin typeface="BIZ UDPゴシック" panose="020B0400000000000000" pitchFamily="50" charset="-128"/>
                <a:ea typeface="BIZ UDPゴシック" panose="020B0400000000000000" pitchFamily="50" charset="-128"/>
              </a:rPr>
              <a:t> </a:t>
            </a:r>
            <a:r>
              <a:rPr lang="ja-JP" altLang="en-US" sz="1400" dirty="0">
                <a:solidFill>
                  <a:schemeClr val="bg1"/>
                </a:solidFill>
                <a:latin typeface="BIZ UDPゴシック" panose="020B0400000000000000" pitchFamily="50" charset="-128"/>
                <a:ea typeface="BIZ UDPゴシック" panose="020B0400000000000000" pitchFamily="50" charset="-128"/>
              </a:rPr>
              <a:t>を実行</a:t>
            </a:r>
          </a:p>
        </p:txBody>
      </p:sp>
    </p:spTree>
    <p:extLst>
      <p:ext uri="{BB962C8B-B14F-4D97-AF65-F5344CB8AC3E}">
        <p14:creationId xmlns:p14="http://schemas.microsoft.com/office/powerpoint/2010/main" val="663149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4,800点を超えるビクーニャのストックフォト、写真、そしてロイヤリティフリーの画像 - iStock | 野生 活動的 , アルパカ">
            <a:extLst>
              <a:ext uri="{FF2B5EF4-FFF2-40B4-BE49-F238E27FC236}">
                <a16:creationId xmlns:a16="http://schemas.microsoft.com/office/drawing/2014/main" id="{7B126932-57FA-1C2D-8C24-29BFAEF1FC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2904" y="2494056"/>
            <a:ext cx="2662607" cy="2575594"/>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chemeClr val="accent5">
              <a:lumMod val="50000"/>
            </a:schemeClr>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19</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Vicuna-13B</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登場</a:t>
            </a:r>
          </a:p>
        </p:txBody>
      </p:sp>
      <p:sp>
        <p:nvSpPr>
          <p:cNvPr id="11" name="テキスト ボックス 10">
            <a:extLst>
              <a:ext uri="{FF2B5EF4-FFF2-40B4-BE49-F238E27FC236}">
                <a16:creationId xmlns:a16="http://schemas.microsoft.com/office/drawing/2014/main" id="{41DB7E46-A8AC-97F3-89A7-2F8B078EFAD2}"/>
              </a:ext>
            </a:extLst>
          </p:cNvPr>
          <p:cNvSpPr txBox="1"/>
          <p:nvPr/>
        </p:nvSpPr>
        <p:spPr>
          <a:xfrm>
            <a:off x="120005" y="4985848"/>
            <a:ext cx="6172153" cy="1754326"/>
          </a:xfrm>
          <a:prstGeom prst="rect">
            <a:avLst/>
          </a:prstGeom>
          <a:noFill/>
        </p:spPr>
        <p:txBody>
          <a:bodyPr wrap="square">
            <a:spAutoFit/>
          </a:bodyPr>
          <a:lstStyle/>
          <a:p>
            <a:r>
              <a:rPr lang="en-US" altLang="ja-JP" dirty="0">
                <a:latin typeface="BIZ UDPゴシック" panose="020B0400000000000000" pitchFamily="50" charset="-128"/>
                <a:ea typeface="BIZ UDPゴシック" panose="020B0400000000000000" pitchFamily="50" charset="-128"/>
              </a:rPr>
              <a:t>Vicuna-13B </a:t>
            </a:r>
            <a:r>
              <a:rPr lang="ja-JP" altLang="en-US" dirty="0">
                <a:latin typeface="BIZ UDPゴシック" panose="020B0400000000000000" pitchFamily="50" charset="-128"/>
                <a:ea typeface="BIZ UDPゴシック" panose="020B0400000000000000" pitchFamily="50" charset="-128"/>
              </a:rPr>
              <a:t>が </a:t>
            </a:r>
            <a:r>
              <a:rPr lang="en-US" altLang="ja-JP" dirty="0" err="1">
                <a:latin typeface="BIZ UDPゴシック" panose="020B0400000000000000" pitchFamily="50" charset="-128"/>
                <a:ea typeface="BIZ UDPゴシック" panose="020B0400000000000000" pitchFamily="50" charset="-128"/>
              </a:rPr>
              <a:t>OpenAI</a:t>
            </a:r>
            <a:r>
              <a:rPr lang="en-US" altLang="ja-JP" dirty="0">
                <a:latin typeface="BIZ UDPゴシック" panose="020B0400000000000000" pitchFamily="50" charset="-128"/>
                <a:ea typeface="BIZ UDPゴシック" panose="020B0400000000000000" pitchFamily="50" charset="-128"/>
              </a:rPr>
              <a:t> </a:t>
            </a:r>
            <a:r>
              <a:rPr lang="en-US" altLang="ja-JP" dirty="0" err="1">
                <a:latin typeface="BIZ UDPゴシック" panose="020B0400000000000000" pitchFamily="50" charset="-128"/>
                <a:ea typeface="BIZ UDPゴシック" panose="020B0400000000000000" pitchFamily="50" charset="-128"/>
              </a:rPr>
              <a:t>ChatGPT</a:t>
            </a:r>
            <a:r>
              <a:rPr lang="en-US" altLang="ja-JP" dirty="0">
                <a:latin typeface="BIZ UDPゴシック" panose="020B0400000000000000" pitchFamily="50" charset="-128"/>
                <a:ea typeface="BIZ UDPゴシック" panose="020B0400000000000000" pitchFamily="50" charset="-128"/>
              </a:rPr>
              <a:t> </a:t>
            </a:r>
            <a:r>
              <a:rPr lang="ja-JP" altLang="en-US" dirty="0">
                <a:latin typeface="BIZ UDPゴシック" panose="020B0400000000000000" pitchFamily="50" charset="-128"/>
                <a:ea typeface="BIZ UDPゴシック" panose="020B0400000000000000" pitchFamily="50" charset="-128"/>
              </a:rPr>
              <a:t>と </a:t>
            </a:r>
            <a:r>
              <a:rPr lang="en-US" altLang="ja-JP" dirty="0">
                <a:latin typeface="BIZ UDPゴシック" panose="020B0400000000000000" pitchFamily="50" charset="-128"/>
                <a:ea typeface="BIZ UDPゴシック" panose="020B0400000000000000" pitchFamily="50" charset="-128"/>
              </a:rPr>
              <a:t>Google Bard </a:t>
            </a:r>
            <a:r>
              <a:rPr lang="ja-JP" altLang="en-US" dirty="0">
                <a:latin typeface="BIZ UDPゴシック" panose="020B0400000000000000" pitchFamily="50" charset="-128"/>
                <a:ea typeface="BIZ UDPゴシック" panose="020B0400000000000000" pitchFamily="50" charset="-128"/>
              </a:rPr>
              <a:t>の </a:t>
            </a:r>
            <a:r>
              <a:rPr lang="en-US" altLang="ja-JP" dirty="0">
                <a:latin typeface="BIZ UDPゴシック" panose="020B0400000000000000" pitchFamily="50" charset="-128"/>
                <a:ea typeface="BIZ UDPゴシック" panose="020B0400000000000000" pitchFamily="50" charset="-128"/>
              </a:rPr>
              <a:t>90%* </a:t>
            </a:r>
            <a:r>
              <a:rPr lang="ja-JP" altLang="en-US" dirty="0">
                <a:latin typeface="BIZ UDPゴシック" panose="020B0400000000000000" pitchFamily="50" charset="-128"/>
                <a:ea typeface="BIZ UDPゴシック" panose="020B0400000000000000" pitchFamily="50" charset="-128"/>
              </a:rPr>
              <a:t>以上の品質を達成し、</a:t>
            </a:r>
            <a:r>
              <a:rPr lang="en-US" altLang="ja-JP" dirty="0">
                <a:latin typeface="BIZ UDPゴシック" panose="020B0400000000000000" pitchFamily="50" charset="-128"/>
                <a:ea typeface="BIZ UDPゴシック" panose="020B0400000000000000" pitchFamily="50" charset="-128"/>
              </a:rPr>
              <a:t>90% * </a:t>
            </a:r>
            <a:r>
              <a:rPr lang="ja-JP" altLang="en-US" dirty="0">
                <a:latin typeface="BIZ UDPゴシック" panose="020B0400000000000000" pitchFamily="50" charset="-128"/>
                <a:ea typeface="BIZ UDPゴシック" panose="020B0400000000000000" pitchFamily="50" charset="-128"/>
              </a:rPr>
              <a:t>以上のケースで </a:t>
            </a:r>
            <a:r>
              <a:rPr lang="en-US" altLang="ja-JP" dirty="0" err="1">
                <a:latin typeface="BIZ UDPゴシック" panose="020B0400000000000000" pitchFamily="50" charset="-128"/>
                <a:ea typeface="BIZ UDPゴシック" panose="020B0400000000000000" pitchFamily="50" charset="-128"/>
              </a:rPr>
              <a:t>LLaMA</a:t>
            </a:r>
            <a:r>
              <a:rPr lang="en-US" altLang="ja-JP" dirty="0">
                <a:latin typeface="BIZ UDPゴシック" panose="020B0400000000000000" pitchFamily="50" charset="-128"/>
                <a:ea typeface="BIZ UDPゴシック" panose="020B0400000000000000" pitchFamily="50" charset="-128"/>
              </a:rPr>
              <a:t> </a:t>
            </a:r>
            <a:r>
              <a:rPr lang="ja-JP" altLang="en-US" dirty="0">
                <a:latin typeface="BIZ UDPゴシック" panose="020B0400000000000000" pitchFamily="50" charset="-128"/>
                <a:ea typeface="BIZ UDPゴシック" panose="020B0400000000000000" pitchFamily="50" charset="-128"/>
              </a:rPr>
              <a:t>や </a:t>
            </a:r>
            <a:r>
              <a:rPr lang="en-US" altLang="ja-JP" dirty="0">
                <a:latin typeface="BIZ UDPゴシック" panose="020B0400000000000000" pitchFamily="50" charset="-128"/>
                <a:ea typeface="BIZ UDPゴシック" panose="020B0400000000000000" pitchFamily="50" charset="-128"/>
              </a:rPr>
              <a:t>Stanford Alpaca </a:t>
            </a:r>
            <a:r>
              <a:rPr lang="ja-JP" altLang="en-US" dirty="0">
                <a:latin typeface="BIZ UDPゴシック" panose="020B0400000000000000" pitchFamily="50" charset="-128"/>
                <a:ea typeface="BIZ UDPゴシック" panose="020B0400000000000000" pitchFamily="50" charset="-128"/>
              </a:rPr>
              <a:t>などの他のモデルを上回っていることが示されました。 </a:t>
            </a:r>
            <a:r>
              <a:rPr lang="en-US" altLang="ja-JP" dirty="0">
                <a:latin typeface="BIZ UDPゴシック" panose="020B0400000000000000" pitchFamily="50" charset="-128"/>
                <a:ea typeface="BIZ UDPゴシック" panose="020B0400000000000000" pitchFamily="50" charset="-128"/>
              </a:rPr>
              <a:t>Vicuna-13B </a:t>
            </a:r>
            <a:r>
              <a:rPr lang="ja-JP" altLang="en-US" dirty="0">
                <a:latin typeface="BIZ UDPゴシック" panose="020B0400000000000000" pitchFamily="50" charset="-128"/>
                <a:ea typeface="BIZ UDPゴシック" panose="020B0400000000000000" pitchFamily="50" charset="-128"/>
              </a:rPr>
              <a:t>のトレーニング費用は約 </a:t>
            </a:r>
            <a:r>
              <a:rPr lang="en-US" altLang="ja-JP" dirty="0">
                <a:latin typeface="BIZ UDPゴシック" panose="020B0400000000000000" pitchFamily="50" charset="-128"/>
                <a:ea typeface="BIZ UDPゴシック" panose="020B0400000000000000" pitchFamily="50" charset="-128"/>
              </a:rPr>
              <a:t>300 </a:t>
            </a:r>
            <a:r>
              <a:rPr lang="ja-JP" altLang="en-US" dirty="0">
                <a:latin typeface="BIZ UDPゴシック" panose="020B0400000000000000" pitchFamily="50" charset="-128"/>
                <a:ea typeface="BIZ UDPゴシック" panose="020B0400000000000000" pitchFamily="50" charset="-128"/>
              </a:rPr>
              <a:t>ドル。ソースコードと重みデータは、オンラインデモとともに、非営利目的で公開。</a:t>
            </a:r>
          </a:p>
        </p:txBody>
      </p:sp>
      <p:pic>
        <p:nvPicPr>
          <p:cNvPr id="12" name="Picture 2" descr="ラマ・リャマのイラスト">
            <a:extLst>
              <a:ext uri="{FF2B5EF4-FFF2-40B4-BE49-F238E27FC236}">
                <a16:creationId xmlns:a16="http://schemas.microsoft.com/office/drawing/2014/main" id="{A66FE714-9D20-9355-B6AD-DC88F2AE83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05" y="767604"/>
            <a:ext cx="2818344" cy="4026206"/>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88DD6ACB-A895-F534-EDDD-C28EFE7D32F6}"/>
              </a:ext>
            </a:extLst>
          </p:cNvPr>
          <p:cNvSpPr txBox="1"/>
          <p:nvPr/>
        </p:nvSpPr>
        <p:spPr>
          <a:xfrm>
            <a:off x="348478" y="2279259"/>
            <a:ext cx="1392662" cy="369332"/>
          </a:xfrm>
          <a:prstGeom prst="rect">
            <a:avLst/>
          </a:prstGeom>
          <a:noFill/>
        </p:spPr>
        <p:txBody>
          <a:bodyPr wrap="square">
            <a:spAutoFit/>
          </a:bodyPr>
          <a:lstStyle/>
          <a:p>
            <a:pPr algn="ctr"/>
            <a:r>
              <a:rPr lang="ja-JP" altLang="en-US" b="1" u="sng" dirty="0">
                <a:solidFill>
                  <a:srgbClr val="000000"/>
                </a:solidFill>
                <a:latin typeface="ＭＳ ゴシック" panose="020B0609070205080204" pitchFamily="49" charset="-128"/>
                <a:ea typeface="ＭＳ ゴシック" panose="020B0609070205080204" pitchFamily="49" charset="-128"/>
              </a:rPr>
              <a:t>野良</a:t>
            </a:r>
            <a:r>
              <a:rPr lang="en-US" altLang="ja-JP" b="1" u="sng" dirty="0">
                <a:solidFill>
                  <a:srgbClr val="000000"/>
                </a:solidFill>
                <a:latin typeface="ＭＳ ゴシック" panose="020B0609070205080204" pitchFamily="49" charset="-128"/>
                <a:ea typeface="ＭＳ ゴシック" panose="020B0609070205080204" pitchFamily="49" charset="-128"/>
              </a:rPr>
              <a:t>Llama</a:t>
            </a:r>
            <a:r>
              <a:rPr lang="it-IT" altLang="ja-JP" sz="1400" b="1" i="0" dirty="0">
                <a:solidFill>
                  <a:srgbClr val="000000"/>
                </a:solidFill>
                <a:effectLst/>
                <a:latin typeface="ＭＳ ゴシック" panose="020B0609070205080204" pitchFamily="49" charset="-128"/>
                <a:ea typeface="ＭＳ ゴシック" panose="020B0609070205080204" pitchFamily="49" charset="-128"/>
              </a:rPr>
              <a:t> </a:t>
            </a:r>
            <a:endParaRPr lang="ja-JP" altLang="en-US" sz="1400" b="1" dirty="0">
              <a:latin typeface="ＭＳ ゴシック" panose="020B0609070205080204" pitchFamily="49" charset="-128"/>
              <a:ea typeface="ＭＳ ゴシック" panose="020B0609070205080204" pitchFamily="49" charset="-128"/>
            </a:endParaRPr>
          </a:p>
        </p:txBody>
      </p:sp>
      <p:pic>
        <p:nvPicPr>
          <p:cNvPr id="5122" name="Picture 2">
            <a:extLst>
              <a:ext uri="{FF2B5EF4-FFF2-40B4-BE49-F238E27FC236}">
                <a16:creationId xmlns:a16="http://schemas.microsoft.com/office/drawing/2014/main" id="{73C33672-4552-AC0F-CE7C-E3E7998EF5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3621" y="1093533"/>
            <a:ext cx="2752079" cy="2659539"/>
          </a:xfrm>
          <a:prstGeom prst="rect">
            <a:avLst/>
          </a:prstGeom>
          <a:noFill/>
          <a:extLst>
            <a:ext uri="{909E8E84-426E-40DD-AFC4-6F175D3DCCD1}">
              <a14:hiddenFill xmlns:a14="http://schemas.microsoft.com/office/drawing/2010/main">
                <a:solidFill>
                  <a:srgbClr val="FFFFFF"/>
                </a:solidFill>
              </a14:hiddenFill>
            </a:ext>
          </a:extLst>
        </p:spPr>
      </p:pic>
      <p:sp>
        <p:nvSpPr>
          <p:cNvPr id="14" name="矢印: 右 13">
            <a:extLst>
              <a:ext uri="{FF2B5EF4-FFF2-40B4-BE49-F238E27FC236}">
                <a16:creationId xmlns:a16="http://schemas.microsoft.com/office/drawing/2014/main" id="{3384F013-2DFB-155E-03B6-CD8C1BFFC441}"/>
              </a:ext>
            </a:extLst>
          </p:cNvPr>
          <p:cNvSpPr/>
          <p:nvPr/>
        </p:nvSpPr>
        <p:spPr>
          <a:xfrm>
            <a:off x="2393758" y="2154395"/>
            <a:ext cx="1893540" cy="1217578"/>
          </a:xfrm>
          <a:prstGeom prst="rightArrow">
            <a:avLst/>
          </a:prstGeom>
          <a:solidFill>
            <a:schemeClr val="accent2"/>
          </a:solidFill>
          <a:ln>
            <a:noFill/>
          </a:ln>
          <a:effectLst>
            <a:glow rad="228600">
              <a:schemeClr val="accent2">
                <a:satMod val="175000"/>
                <a:alpha val="40000"/>
              </a:schemeClr>
            </a:glow>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44B6E235-0EA1-0BB8-2B90-7589FE9154E0}"/>
              </a:ext>
            </a:extLst>
          </p:cNvPr>
          <p:cNvSpPr txBox="1"/>
          <p:nvPr/>
        </p:nvSpPr>
        <p:spPr>
          <a:xfrm>
            <a:off x="4287298" y="551010"/>
            <a:ext cx="3344773" cy="584775"/>
          </a:xfrm>
          <a:prstGeom prst="rect">
            <a:avLst/>
          </a:prstGeom>
          <a:noFill/>
        </p:spPr>
        <p:txBody>
          <a:bodyPr wrap="square">
            <a:spAutoFit/>
          </a:bodyPr>
          <a:lstStyle/>
          <a:p>
            <a:pPr algn="ctr"/>
            <a:r>
              <a:rPr lang="en-US" altLang="ja-JP" b="1" i="0" dirty="0">
                <a:solidFill>
                  <a:srgbClr val="C00000"/>
                </a:solidFill>
                <a:effectLst/>
                <a:latin typeface="Amasis MT Pro Black" panose="02040A04050005020304" pitchFamily="18" charset="0"/>
              </a:rPr>
              <a:t>Vicuna</a:t>
            </a:r>
          </a:p>
          <a:p>
            <a:pPr algn="ctr"/>
            <a:r>
              <a:rPr lang="en-US" altLang="ja-JP" sz="1400" b="0" i="0" dirty="0">
                <a:solidFill>
                  <a:srgbClr val="C00000"/>
                </a:solidFill>
                <a:effectLst/>
                <a:latin typeface="Amasis MT Pro Black" panose="02040A04050005020304" pitchFamily="18" charset="0"/>
              </a:rPr>
              <a:t> </a:t>
            </a:r>
            <a:r>
              <a:rPr lang="en-US" altLang="ja-JP" sz="1200" b="0" i="0" dirty="0">
                <a:solidFill>
                  <a:srgbClr val="C00000"/>
                </a:solidFill>
                <a:effectLst/>
                <a:latin typeface="Amasis MT Pro Black" panose="02040A04050005020304" pitchFamily="18" charset="0"/>
              </a:rPr>
              <a:t>(generated by stable diffusion 2.1)</a:t>
            </a:r>
            <a:endParaRPr lang="ja-JP" altLang="en-US" sz="1400" dirty="0">
              <a:solidFill>
                <a:srgbClr val="C00000"/>
              </a:solidFill>
              <a:latin typeface="Amasis MT Pro Black" panose="02040A04050005020304" pitchFamily="18" charset="0"/>
            </a:endParaRPr>
          </a:p>
        </p:txBody>
      </p:sp>
      <p:pic>
        <p:nvPicPr>
          <p:cNvPr id="19" name="図 18">
            <a:extLst>
              <a:ext uri="{FF2B5EF4-FFF2-40B4-BE49-F238E27FC236}">
                <a16:creationId xmlns:a16="http://schemas.microsoft.com/office/drawing/2014/main" id="{75DC6B82-0F22-CD4E-9863-1DDA64D644A1}"/>
              </a:ext>
            </a:extLst>
          </p:cNvPr>
          <p:cNvPicPr>
            <a:picLocks noChangeAspect="1"/>
          </p:cNvPicPr>
          <p:nvPr/>
        </p:nvPicPr>
        <p:blipFill>
          <a:blip r:embed="rId6"/>
          <a:stretch>
            <a:fillRect/>
          </a:stretch>
        </p:blipFill>
        <p:spPr>
          <a:xfrm>
            <a:off x="6413354" y="3910307"/>
            <a:ext cx="5778645" cy="2947693"/>
          </a:xfrm>
          <a:prstGeom prst="rect">
            <a:avLst/>
          </a:prstGeom>
        </p:spPr>
      </p:pic>
      <p:sp>
        <p:nvSpPr>
          <p:cNvPr id="21" name="テキスト ボックス 20">
            <a:extLst>
              <a:ext uri="{FF2B5EF4-FFF2-40B4-BE49-F238E27FC236}">
                <a16:creationId xmlns:a16="http://schemas.microsoft.com/office/drawing/2014/main" id="{A45B767C-5933-9B43-BECB-D299A0CD4CCD}"/>
              </a:ext>
            </a:extLst>
          </p:cNvPr>
          <p:cNvSpPr txBox="1"/>
          <p:nvPr/>
        </p:nvSpPr>
        <p:spPr>
          <a:xfrm>
            <a:off x="7436797" y="874455"/>
            <a:ext cx="4722890" cy="2800767"/>
          </a:xfrm>
          <a:prstGeom prst="rect">
            <a:avLst/>
          </a:prstGeom>
          <a:noFill/>
        </p:spPr>
        <p:txBody>
          <a:bodyPr wrap="square">
            <a:spAutoFit/>
          </a:bodyPr>
          <a:lstStyle/>
          <a:p>
            <a:r>
              <a:rPr lang="en-US" altLang="ja-JP" sz="1600" b="0" i="0" dirty="0">
                <a:solidFill>
                  <a:srgbClr val="1D1D1F"/>
                </a:solidFill>
                <a:effectLst/>
                <a:latin typeface="BIZ UDPゴシック" panose="020B0400000000000000" pitchFamily="50" charset="-128"/>
                <a:ea typeface="BIZ UDPゴシック" panose="020B0400000000000000" pitchFamily="50" charset="-128"/>
              </a:rPr>
              <a:t>Meta </a:t>
            </a:r>
            <a:r>
              <a:rPr lang="en-US" altLang="ja-JP" sz="1600" b="0" i="0" dirty="0" err="1">
                <a:solidFill>
                  <a:srgbClr val="1D1D1F"/>
                </a:solidFill>
                <a:effectLst/>
                <a:latin typeface="BIZ UDPゴシック" panose="020B0400000000000000" pitchFamily="50" charset="-128"/>
                <a:ea typeface="BIZ UDPゴシック" panose="020B0400000000000000" pitchFamily="50" charset="-128"/>
              </a:rPr>
              <a:t>LLaMA</a:t>
            </a:r>
            <a:r>
              <a:rPr lang="en-US" altLang="ja-JP" sz="1600" b="0" i="0" dirty="0">
                <a:solidFill>
                  <a:srgbClr val="1D1D1F"/>
                </a:solidFill>
                <a:effectLst/>
                <a:latin typeface="BIZ UDPゴシック" panose="020B0400000000000000" pitchFamily="50" charset="-128"/>
                <a:ea typeface="BIZ UDPゴシック" panose="020B0400000000000000" pitchFamily="50" charset="-128"/>
              </a:rPr>
              <a:t> </a:t>
            </a:r>
            <a:r>
              <a:rPr lang="ja-JP" altLang="en-US" sz="1600" b="0" i="0" dirty="0">
                <a:solidFill>
                  <a:srgbClr val="1D1D1F"/>
                </a:solidFill>
                <a:effectLst/>
                <a:latin typeface="BIZ UDPゴシック" panose="020B0400000000000000" pitchFamily="50" charset="-128"/>
                <a:ea typeface="BIZ UDPゴシック" panose="020B0400000000000000" pitchFamily="50" charset="-128"/>
              </a:rPr>
              <a:t>と </a:t>
            </a:r>
            <a:r>
              <a:rPr lang="en-US" altLang="ja-JP" sz="1600" b="0" i="0" dirty="0">
                <a:solidFill>
                  <a:srgbClr val="1D1D1F"/>
                </a:solidFill>
                <a:effectLst/>
                <a:latin typeface="BIZ UDPゴシック" panose="020B0400000000000000" pitchFamily="50" charset="-128"/>
                <a:ea typeface="BIZ UDPゴシック" panose="020B0400000000000000" pitchFamily="50" charset="-128"/>
              </a:rPr>
              <a:t>Stanford Alpaca </a:t>
            </a:r>
            <a:r>
              <a:rPr lang="ja-JP" altLang="en-US" sz="1600" b="0" i="0" dirty="0">
                <a:solidFill>
                  <a:srgbClr val="1D1D1F"/>
                </a:solidFill>
                <a:effectLst/>
                <a:latin typeface="BIZ UDPゴシック" panose="020B0400000000000000" pitchFamily="50" charset="-128"/>
                <a:ea typeface="BIZ UDPゴシック" panose="020B0400000000000000" pitchFamily="50" charset="-128"/>
              </a:rPr>
              <a:t>プロジェクトからインスピレーションを得て、強化されたデータセットと使いやすくスケーラブルなインフラストラクチャを基盤とするオープンソース チャットボットである </a:t>
            </a:r>
            <a:r>
              <a:rPr lang="en-US" altLang="ja-JP" sz="1600" b="0" i="0" dirty="0">
                <a:solidFill>
                  <a:srgbClr val="1D1D1F"/>
                </a:solidFill>
                <a:effectLst/>
                <a:latin typeface="BIZ UDPゴシック" panose="020B0400000000000000" pitchFamily="50" charset="-128"/>
                <a:ea typeface="BIZ UDPゴシック" panose="020B0400000000000000" pitchFamily="50" charset="-128"/>
              </a:rPr>
              <a:t>Vicuna-13B </a:t>
            </a:r>
            <a:r>
              <a:rPr lang="ja-JP" altLang="en-US" sz="1600" b="0" i="0" dirty="0">
                <a:solidFill>
                  <a:srgbClr val="1D1D1F"/>
                </a:solidFill>
                <a:effectLst/>
                <a:latin typeface="BIZ UDPゴシック" panose="020B0400000000000000" pitchFamily="50" charset="-128"/>
                <a:ea typeface="BIZ UDPゴシック" panose="020B0400000000000000" pitchFamily="50" charset="-128"/>
              </a:rPr>
              <a:t>が登場！</a:t>
            </a:r>
            <a:endParaRPr lang="en-US" altLang="ja-JP" sz="1600" b="0" i="0" dirty="0">
              <a:solidFill>
                <a:srgbClr val="1D1D1F"/>
              </a:solidFill>
              <a:effectLst/>
              <a:latin typeface="BIZ UDPゴシック" panose="020B0400000000000000" pitchFamily="50" charset="-128"/>
              <a:ea typeface="BIZ UDPゴシック" panose="020B0400000000000000" pitchFamily="50" charset="-128"/>
            </a:endParaRPr>
          </a:p>
          <a:p>
            <a:endParaRPr lang="en-US" altLang="ja-JP" sz="1600" dirty="0">
              <a:solidFill>
                <a:srgbClr val="1D1D1F"/>
              </a:solidFill>
              <a:latin typeface="BIZ UDPゴシック" panose="020B0400000000000000" pitchFamily="50" charset="-128"/>
              <a:ea typeface="BIZ UDPゴシック" panose="020B0400000000000000" pitchFamily="50" charset="-128"/>
            </a:endParaRPr>
          </a:p>
          <a:p>
            <a:r>
              <a:rPr lang="en-US" altLang="ja-JP" sz="1600" b="0" i="0" dirty="0">
                <a:solidFill>
                  <a:srgbClr val="1D1D1F"/>
                </a:solidFill>
                <a:effectLst/>
                <a:latin typeface="BIZ UDPゴシック" panose="020B0400000000000000" pitchFamily="50" charset="-128"/>
                <a:ea typeface="BIZ UDPゴシック" panose="020B0400000000000000" pitchFamily="50" charset="-128"/>
              </a:rPr>
              <a:t>ShareGPT.com </a:t>
            </a:r>
            <a:r>
              <a:rPr lang="ja-JP" altLang="en-US" sz="1600" b="0" i="0" dirty="0">
                <a:solidFill>
                  <a:srgbClr val="1D1D1F"/>
                </a:solidFill>
                <a:effectLst/>
                <a:latin typeface="BIZ UDPゴシック" panose="020B0400000000000000" pitchFamily="50" charset="-128"/>
                <a:ea typeface="BIZ UDPゴシック" panose="020B0400000000000000" pitchFamily="50" charset="-128"/>
              </a:rPr>
              <a:t>から収集したユーザー共有会話に基づいて </a:t>
            </a:r>
            <a:r>
              <a:rPr lang="en-US" altLang="ja-JP" sz="1600" b="0" i="0" dirty="0" err="1">
                <a:solidFill>
                  <a:srgbClr val="1D1D1F"/>
                </a:solidFill>
                <a:effectLst/>
                <a:latin typeface="BIZ UDPゴシック" panose="020B0400000000000000" pitchFamily="50" charset="-128"/>
                <a:ea typeface="BIZ UDPゴシック" panose="020B0400000000000000" pitchFamily="50" charset="-128"/>
              </a:rPr>
              <a:t>LLaMA</a:t>
            </a:r>
            <a:r>
              <a:rPr lang="en-US" altLang="ja-JP" sz="1600" b="0" i="0" dirty="0">
                <a:solidFill>
                  <a:srgbClr val="1D1D1F"/>
                </a:solidFill>
                <a:effectLst/>
                <a:latin typeface="BIZ UDPゴシック" panose="020B0400000000000000" pitchFamily="50" charset="-128"/>
                <a:ea typeface="BIZ UDPゴシック" panose="020B0400000000000000" pitchFamily="50" charset="-128"/>
              </a:rPr>
              <a:t> </a:t>
            </a:r>
            <a:r>
              <a:rPr lang="ja-JP" altLang="en-US" sz="1600" b="0" i="0" dirty="0">
                <a:solidFill>
                  <a:srgbClr val="1D1D1F"/>
                </a:solidFill>
                <a:effectLst/>
                <a:latin typeface="BIZ UDPゴシック" panose="020B0400000000000000" pitchFamily="50" charset="-128"/>
                <a:ea typeface="BIZ UDPゴシック" panose="020B0400000000000000" pitchFamily="50" charset="-128"/>
              </a:rPr>
              <a:t>ベース モデルを微調整することにより、</a:t>
            </a:r>
            <a:r>
              <a:rPr lang="en-US" altLang="ja-JP" sz="1600" b="0" i="0" dirty="0">
                <a:solidFill>
                  <a:srgbClr val="1D1D1F"/>
                </a:solidFill>
                <a:effectLst/>
                <a:latin typeface="BIZ UDPゴシック" panose="020B0400000000000000" pitchFamily="50" charset="-128"/>
                <a:ea typeface="BIZ UDPゴシック" panose="020B0400000000000000" pitchFamily="50" charset="-128"/>
              </a:rPr>
              <a:t>Vicuna-13B </a:t>
            </a:r>
            <a:r>
              <a:rPr lang="ja-JP" altLang="en-US" sz="1600" b="0" i="0" dirty="0">
                <a:solidFill>
                  <a:srgbClr val="1D1D1F"/>
                </a:solidFill>
                <a:effectLst/>
                <a:latin typeface="BIZ UDPゴシック" panose="020B0400000000000000" pitchFamily="50" charset="-128"/>
                <a:ea typeface="BIZ UDPゴシック" panose="020B0400000000000000" pitchFamily="50" charset="-128"/>
              </a:rPr>
              <a:t>は、</a:t>
            </a:r>
            <a:r>
              <a:rPr lang="en-US" altLang="ja-JP" sz="1600" b="0" i="0" dirty="0">
                <a:solidFill>
                  <a:srgbClr val="1D1D1F"/>
                </a:solidFill>
                <a:effectLst/>
                <a:latin typeface="BIZ UDPゴシック" panose="020B0400000000000000" pitchFamily="50" charset="-128"/>
                <a:ea typeface="BIZ UDPゴシック" panose="020B0400000000000000" pitchFamily="50" charset="-128"/>
              </a:rPr>
              <a:t>Stanford Alpaca </a:t>
            </a:r>
            <a:r>
              <a:rPr lang="ja-JP" altLang="en-US" sz="1600" b="0" i="0" dirty="0">
                <a:solidFill>
                  <a:srgbClr val="1D1D1F"/>
                </a:solidFill>
                <a:effectLst/>
                <a:latin typeface="BIZ UDPゴシック" panose="020B0400000000000000" pitchFamily="50" charset="-128"/>
                <a:ea typeface="BIZ UDPゴシック" panose="020B0400000000000000" pitchFamily="50" charset="-128"/>
              </a:rPr>
              <a:t>などの他のオープンソース モデルと比較して競争力のあるパフォーマンスを実証？</a:t>
            </a:r>
            <a:endParaRPr lang="ja-JP" altLang="en-US" sz="1600" dirty="0">
              <a:latin typeface="BIZ UDPゴシック" panose="020B0400000000000000" pitchFamily="50" charset="-128"/>
              <a:ea typeface="BIZ UDPゴシック" panose="020B0400000000000000" pitchFamily="50" charset="-128"/>
            </a:endParaRPr>
          </a:p>
        </p:txBody>
      </p:sp>
      <p:pic>
        <p:nvPicPr>
          <p:cNvPr id="23" name="図 22">
            <a:extLst>
              <a:ext uri="{FF2B5EF4-FFF2-40B4-BE49-F238E27FC236}">
                <a16:creationId xmlns:a16="http://schemas.microsoft.com/office/drawing/2014/main" id="{B704BFD2-6B37-D3C3-E1B7-15B502EBDCEE}"/>
              </a:ext>
            </a:extLst>
          </p:cNvPr>
          <p:cNvPicPr>
            <a:picLocks noChangeAspect="1"/>
          </p:cNvPicPr>
          <p:nvPr/>
        </p:nvPicPr>
        <p:blipFill>
          <a:blip r:embed="rId7"/>
          <a:stretch>
            <a:fillRect/>
          </a:stretch>
        </p:blipFill>
        <p:spPr>
          <a:xfrm>
            <a:off x="2873222" y="659993"/>
            <a:ext cx="1479204" cy="1479204"/>
          </a:xfrm>
          <a:prstGeom prst="rect">
            <a:avLst/>
          </a:prstGeom>
        </p:spPr>
      </p:pic>
      <p:sp>
        <p:nvSpPr>
          <p:cNvPr id="24" name="テキスト ボックス 23">
            <a:extLst>
              <a:ext uri="{FF2B5EF4-FFF2-40B4-BE49-F238E27FC236}">
                <a16:creationId xmlns:a16="http://schemas.microsoft.com/office/drawing/2014/main" id="{348C87EF-186D-66C1-759F-0746B0089ECC}"/>
              </a:ext>
            </a:extLst>
          </p:cNvPr>
          <p:cNvSpPr txBox="1"/>
          <p:nvPr/>
        </p:nvSpPr>
        <p:spPr>
          <a:xfrm>
            <a:off x="2570836" y="4693326"/>
            <a:ext cx="1270489" cy="261610"/>
          </a:xfrm>
          <a:prstGeom prst="rect">
            <a:avLst/>
          </a:prstGeom>
          <a:noFill/>
        </p:spPr>
        <p:txBody>
          <a:bodyPr wrap="square" rtlCol="0">
            <a:spAutoFit/>
          </a:bodyPr>
          <a:lstStyle/>
          <a:p>
            <a:r>
              <a:rPr kumimoji="1" lang="ja-JP" altLang="en-US" sz="1050" dirty="0">
                <a:latin typeface="BIZ UDPゴシック" panose="020B0400000000000000" pitchFamily="50" charset="-128"/>
                <a:ea typeface="BIZ UDPゴシック" panose="020B0400000000000000" pitchFamily="50" charset="-128"/>
              </a:rPr>
              <a:t>（出所）</a:t>
            </a:r>
            <a:r>
              <a:rPr kumimoji="1" lang="en-US" altLang="ja-JP" sz="1050" dirty="0">
                <a:latin typeface="BIZ UDPゴシック" panose="020B0400000000000000" pitchFamily="50" charset="-128"/>
                <a:ea typeface="BIZ UDPゴシック" panose="020B0400000000000000" pitchFamily="50" charset="-128"/>
              </a:rPr>
              <a:t>iStock</a:t>
            </a:r>
            <a:endParaRPr kumimoji="1" lang="ja-JP" altLang="en-US" sz="105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910482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chemeClr val="accent5">
              <a:lumMod val="50000"/>
            </a:schemeClr>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26</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RWKV-v4 </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が</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ＭＢで</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GPT</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並みの性能</a:t>
            </a:r>
          </a:p>
        </p:txBody>
      </p:sp>
      <p:pic>
        <p:nvPicPr>
          <p:cNvPr id="6" name="図 5">
            <a:extLst>
              <a:ext uri="{FF2B5EF4-FFF2-40B4-BE49-F238E27FC236}">
                <a16:creationId xmlns:a16="http://schemas.microsoft.com/office/drawing/2014/main" id="{707D214D-0C0B-F451-C55C-643E8A4797CD}"/>
              </a:ext>
            </a:extLst>
          </p:cNvPr>
          <p:cNvPicPr>
            <a:picLocks noChangeAspect="1"/>
          </p:cNvPicPr>
          <p:nvPr/>
        </p:nvPicPr>
        <p:blipFill>
          <a:blip r:embed="rId3"/>
          <a:stretch>
            <a:fillRect/>
          </a:stretch>
        </p:blipFill>
        <p:spPr>
          <a:xfrm>
            <a:off x="0" y="584775"/>
            <a:ext cx="12192000" cy="3458051"/>
          </a:xfrm>
          <a:prstGeom prst="rect">
            <a:avLst/>
          </a:prstGeom>
        </p:spPr>
      </p:pic>
      <p:pic>
        <p:nvPicPr>
          <p:cNvPr id="8" name="図 7">
            <a:extLst>
              <a:ext uri="{FF2B5EF4-FFF2-40B4-BE49-F238E27FC236}">
                <a16:creationId xmlns:a16="http://schemas.microsoft.com/office/drawing/2014/main" id="{5280C758-D649-BC4A-44CE-1905E8E57AC1}"/>
              </a:ext>
            </a:extLst>
          </p:cNvPr>
          <p:cNvPicPr>
            <a:picLocks noChangeAspect="1"/>
          </p:cNvPicPr>
          <p:nvPr/>
        </p:nvPicPr>
        <p:blipFill>
          <a:blip r:embed="rId4"/>
          <a:stretch>
            <a:fillRect/>
          </a:stretch>
        </p:blipFill>
        <p:spPr>
          <a:xfrm>
            <a:off x="2646629" y="2867552"/>
            <a:ext cx="3449371" cy="3990448"/>
          </a:xfrm>
          <a:prstGeom prst="rect">
            <a:avLst/>
          </a:prstGeom>
        </p:spPr>
      </p:pic>
      <p:pic>
        <p:nvPicPr>
          <p:cNvPr id="10" name="図 9">
            <a:extLst>
              <a:ext uri="{FF2B5EF4-FFF2-40B4-BE49-F238E27FC236}">
                <a16:creationId xmlns:a16="http://schemas.microsoft.com/office/drawing/2014/main" id="{A18B3DD8-3DE5-D457-7743-09E31A79C82C}"/>
              </a:ext>
            </a:extLst>
          </p:cNvPr>
          <p:cNvPicPr>
            <a:picLocks noChangeAspect="1"/>
          </p:cNvPicPr>
          <p:nvPr/>
        </p:nvPicPr>
        <p:blipFill>
          <a:blip r:embed="rId5"/>
          <a:stretch>
            <a:fillRect/>
          </a:stretch>
        </p:blipFill>
        <p:spPr>
          <a:xfrm>
            <a:off x="6096000" y="2793237"/>
            <a:ext cx="3899026" cy="3905472"/>
          </a:xfrm>
          <a:prstGeom prst="rect">
            <a:avLst/>
          </a:prstGeom>
        </p:spPr>
      </p:pic>
      <p:pic>
        <p:nvPicPr>
          <p:cNvPr id="12290" name="Picture 2" descr="RWKV raven avartar">
            <a:extLst>
              <a:ext uri="{FF2B5EF4-FFF2-40B4-BE49-F238E27FC236}">
                <a16:creationId xmlns:a16="http://schemas.microsoft.com/office/drawing/2014/main" id="{ECE40F75-9B52-5109-7E2A-E70368904A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115" y="4151567"/>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3F36FAA7-5AB6-BFC7-2C72-81E437C5728C}"/>
              </a:ext>
            </a:extLst>
          </p:cNvPr>
          <p:cNvSpPr txBox="1"/>
          <p:nvPr/>
        </p:nvSpPr>
        <p:spPr>
          <a:xfrm>
            <a:off x="477948" y="6583292"/>
            <a:ext cx="1713368" cy="230832"/>
          </a:xfrm>
          <a:prstGeom prst="rect">
            <a:avLst/>
          </a:prstGeom>
          <a:noFill/>
        </p:spPr>
        <p:txBody>
          <a:bodyPr wrap="square">
            <a:spAutoFit/>
          </a:bodyPr>
          <a:lstStyle/>
          <a:p>
            <a:r>
              <a:rPr lang="en-US" altLang="ja-JP" sz="900" dirty="0">
                <a:latin typeface="BIZ UDPゴシック" panose="020B0400000000000000" pitchFamily="50" charset="-128"/>
                <a:ea typeface="BIZ UDPゴシック" panose="020B0400000000000000" pitchFamily="50" charset="-128"/>
              </a:rPr>
              <a:t>https://wiki.rwkv.com/</a:t>
            </a:r>
            <a:endParaRPr lang="ja-JP" altLang="en-US" sz="900" dirty="0">
              <a:latin typeface="BIZ UDPゴシック" panose="020B0400000000000000" pitchFamily="50" charset="-128"/>
              <a:ea typeface="BIZ UDPゴシック" panose="020B0400000000000000" pitchFamily="50" charset="-128"/>
            </a:endParaRPr>
          </a:p>
        </p:txBody>
      </p:sp>
      <p:pic>
        <p:nvPicPr>
          <p:cNvPr id="14" name="図 13">
            <a:extLst>
              <a:ext uri="{FF2B5EF4-FFF2-40B4-BE49-F238E27FC236}">
                <a16:creationId xmlns:a16="http://schemas.microsoft.com/office/drawing/2014/main" id="{2B78220F-9066-BAF5-032C-C669777E7B11}"/>
              </a:ext>
            </a:extLst>
          </p:cNvPr>
          <p:cNvPicPr>
            <a:picLocks noChangeAspect="1"/>
          </p:cNvPicPr>
          <p:nvPr/>
        </p:nvPicPr>
        <p:blipFill>
          <a:blip r:embed="rId7"/>
          <a:stretch>
            <a:fillRect/>
          </a:stretch>
        </p:blipFill>
        <p:spPr>
          <a:xfrm>
            <a:off x="10137416" y="4322756"/>
            <a:ext cx="1950469" cy="1950469"/>
          </a:xfrm>
          <a:prstGeom prst="rect">
            <a:avLst/>
          </a:prstGeom>
        </p:spPr>
      </p:pic>
    </p:spTree>
    <p:extLst>
      <p:ext uri="{BB962C8B-B14F-4D97-AF65-F5344CB8AC3E}">
        <p14:creationId xmlns:p14="http://schemas.microsoft.com/office/powerpoint/2010/main" val="2854309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034CDD2C-9517-2ECB-DDBF-20442A6F92CF}"/>
              </a:ext>
            </a:extLst>
          </p:cNvPr>
          <p:cNvPicPr>
            <a:picLocks noChangeAspect="1"/>
          </p:cNvPicPr>
          <p:nvPr/>
        </p:nvPicPr>
        <p:blipFill>
          <a:blip r:embed="rId3"/>
          <a:stretch>
            <a:fillRect/>
          </a:stretch>
        </p:blipFill>
        <p:spPr>
          <a:xfrm>
            <a:off x="0" y="585705"/>
            <a:ext cx="12192000" cy="3341783"/>
          </a:xfrm>
          <a:prstGeom prst="rect">
            <a:avLst/>
          </a:prstGeom>
        </p:spPr>
      </p:pic>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chemeClr val="accent5">
              <a:lumMod val="50000"/>
            </a:schemeClr>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28</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Tensor Programs V</a:t>
            </a:r>
          </a:p>
        </p:txBody>
      </p:sp>
      <p:pic>
        <p:nvPicPr>
          <p:cNvPr id="7170" name="Picture 2">
            <a:extLst>
              <a:ext uri="{FF2B5EF4-FFF2-40B4-BE49-F238E27FC236}">
                <a16:creationId xmlns:a16="http://schemas.microsoft.com/office/drawing/2014/main" id="{4B5ED87D-114C-D345-52C1-06AAD43F31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80" y="3827951"/>
            <a:ext cx="7693075" cy="2934988"/>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899EB673-41CD-4DC5-2306-A8E0707F95C9}"/>
              </a:ext>
            </a:extLst>
          </p:cNvPr>
          <p:cNvSpPr txBox="1"/>
          <p:nvPr/>
        </p:nvSpPr>
        <p:spPr>
          <a:xfrm>
            <a:off x="7856034" y="4203661"/>
            <a:ext cx="4335965" cy="2308324"/>
          </a:xfrm>
          <a:prstGeom prst="rect">
            <a:avLst/>
          </a:prstGeom>
          <a:noFill/>
        </p:spPr>
        <p:txBody>
          <a:bodyPr wrap="square">
            <a:spAutoFit/>
          </a:bodyPr>
          <a:lstStyle/>
          <a:p>
            <a:r>
              <a:rPr lang="en-US" altLang="ja-JP" sz="1600" dirty="0">
                <a:latin typeface="BIZ UDPゴシック" panose="020B0400000000000000" pitchFamily="50" charset="-128"/>
                <a:ea typeface="BIZ UDPゴシック" panose="020B0400000000000000" pitchFamily="50" charset="-128"/>
              </a:rPr>
              <a:t>maximal update parametrization (</a:t>
            </a:r>
            <a:r>
              <a:rPr lang="en-US" altLang="ja-JP" sz="1600" dirty="0" err="1">
                <a:latin typeface="BIZ UDPゴシック" panose="020B0400000000000000" pitchFamily="50" charset="-128"/>
                <a:ea typeface="BIZ UDPゴシック" panose="020B0400000000000000" pitchFamily="50" charset="-128"/>
              </a:rPr>
              <a:t>μP</a:t>
            </a:r>
            <a:r>
              <a:rPr lang="en-US" altLang="ja-JP" sz="1600" dirty="0">
                <a:latin typeface="BIZ UDPゴシック" panose="020B0400000000000000" pitchFamily="50" charset="-128"/>
                <a:ea typeface="BIZ UDPゴシック" panose="020B0400000000000000" pitchFamily="50" charset="-128"/>
              </a:rPr>
              <a:t>)</a:t>
            </a:r>
            <a:r>
              <a:rPr lang="ja-JP" altLang="en-US" sz="1600" dirty="0">
                <a:latin typeface="BIZ UDPゴシック" panose="020B0400000000000000" pitchFamily="50" charset="-128"/>
                <a:ea typeface="BIZ UDPゴシック" panose="020B0400000000000000" pitchFamily="50" charset="-128"/>
              </a:rPr>
              <a:t>は、事前学習された大規模なトランスフォーマーなどの非常に大規模なニューラル ネットワークを調整するために使用できる。</a:t>
            </a:r>
            <a:endParaRPr lang="en-US" altLang="ja-JP" sz="1600" dirty="0">
              <a:latin typeface="BIZ UDPゴシック" panose="020B0400000000000000" pitchFamily="50" charset="-128"/>
              <a:ea typeface="BIZ UDPゴシック" panose="020B0400000000000000" pitchFamily="50" charset="-128"/>
            </a:endParaRPr>
          </a:p>
          <a:p>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より一般的には、</a:t>
            </a:r>
            <a:r>
              <a:rPr lang="en-US" altLang="ja-JP" sz="1600" dirty="0" err="1">
                <a:latin typeface="BIZ UDPゴシック" panose="020B0400000000000000" pitchFamily="50" charset="-128"/>
                <a:ea typeface="BIZ UDPゴシック" panose="020B0400000000000000" pitchFamily="50" charset="-128"/>
              </a:rPr>
              <a:t>μP</a:t>
            </a:r>
            <a:r>
              <a:rPr lang="en-US" altLang="ja-JP" sz="1600" dirty="0">
                <a:latin typeface="BIZ UDPゴシック" panose="020B0400000000000000" pitchFamily="50" charset="-128"/>
                <a:ea typeface="BIZ UDPゴシック" panose="020B0400000000000000" pitchFamily="50" charset="-128"/>
              </a:rPr>
              <a:t> </a:t>
            </a:r>
            <a:r>
              <a:rPr lang="ja-JP" altLang="en-US" sz="1600" dirty="0">
                <a:latin typeface="BIZ UDPゴシック" panose="020B0400000000000000" pitchFamily="50" charset="-128"/>
                <a:ea typeface="BIZ UDPゴシック" panose="020B0400000000000000" pitchFamily="50" charset="-128"/>
              </a:rPr>
              <a:t>は探索からスケールアップに移行する際の脆弱性と不確実性を軽減する。これらについては深層学習の世界ではあまり明確に語られていない。</a:t>
            </a:r>
          </a:p>
        </p:txBody>
      </p:sp>
      <p:pic>
        <p:nvPicPr>
          <p:cNvPr id="12" name="図 11">
            <a:extLst>
              <a:ext uri="{FF2B5EF4-FFF2-40B4-BE49-F238E27FC236}">
                <a16:creationId xmlns:a16="http://schemas.microsoft.com/office/drawing/2014/main" id="{C55E20FD-742F-812B-2216-F8565E429AD3}"/>
              </a:ext>
            </a:extLst>
          </p:cNvPr>
          <p:cNvPicPr>
            <a:picLocks noChangeAspect="1"/>
          </p:cNvPicPr>
          <p:nvPr/>
        </p:nvPicPr>
        <p:blipFill>
          <a:blip r:embed="rId5"/>
          <a:stretch>
            <a:fillRect/>
          </a:stretch>
        </p:blipFill>
        <p:spPr>
          <a:xfrm>
            <a:off x="8501204" y="2610251"/>
            <a:ext cx="1593410" cy="1593410"/>
          </a:xfrm>
          <a:prstGeom prst="rect">
            <a:avLst/>
          </a:prstGeom>
        </p:spPr>
      </p:pic>
    </p:spTree>
    <p:extLst>
      <p:ext uri="{BB962C8B-B14F-4D97-AF65-F5344CB8AC3E}">
        <p14:creationId xmlns:p14="http://schemas.microsoft.com/office/powerpoint/2010/main" val="1556905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1DCC3029-4F23-2533-49EE-28BC0B8A966B}"/>
              </a:ext>
            </a:extLst>
          </p:cNvPr>
          <p:cNvPicPr>
            <a:picLocks noChangeAspect="1"/>
          </p:cNvPicPr>
          <p:nvPr/>
        </p:nvPicPr>
        <p:blipFill>
          <a:blip r:embed="rId3"/>
          <a:stretch>
            <a:fillRect/>
          </a:stretch>
        </p:blipFill>
        <p:spPr>
          <a:xfrm>
            <a:off x="7591179" y="584775"/>
            <a:ext cx="4600821" cy="3211528"/>
          </a:xfrm>
          <a:prstGeom prst="rect">
            <a:avLst/>
          </a:prstGeom>
        </p:spPr>
      </p:pic>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chemeClr val="accent5">
              <a:lumMod val="50000"/>
            </a:schemeClr>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28</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Llama</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Adapter</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＠マルチモーダル化</a:t>
            </a:r>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pic>
        <p:nvPicPr>
          <p:cNvPr id="14" name="図 13">
            <a:extLst>
              <a:ext uri="{FF2B5EF4-FFF2-40B4-BE49-F238E27FC236}">
                <a16:creationId xmlns:a16="http://schemas.microsoft.com/office/drawing/2014/main" id="{159E4496-D406-E06A-008E-F05F05CD6452}"/>
              </a:ext>
            </a:extLst>
          </p:cNvPr>
          <p:cNvPicPr>
            <a:picLocks noChangeAspect="1"/>
          </p:cNvPicPr>
          <p:nvPr/>
        </p:nvPicPr>
        <p:blipFill>
          <a:blip r:embed="rId4"/>
          <a:stretch>
            <a:fillRect/>
          </a:stretch>
        </p:blipFill>
        <p:spPr>
          <a:xfrm>
            <a:off x="0" y="584775"/>
            <a:ext cx="7728094" cy="6281323"/>
          </a:xfrm>
          <a:prstGeom prst="rect">
            <a:avLst/>
          </a:prstGeom>
        </p:spPr>
      </p:pic>
      <p:sp>
        <p:nvSpPr>
          <p:cNvPr id="26" name="テキスト ボックス 25">
            <a:extLst>
              <a:ext uri="{FF2B5EF4-FFF2-40B4-BE49-F238E27FC236}">
                <a16:creationId xmlns:a16="http://schemas.microsoft.com/office/drawing/2014/main" id="{90103D9B-A751-7068-91A1-010F1CB24A22}"/>
              </a:ext>
            </a:extLst>
          </p:cNvPr>
          <p:cNvSpPr txBox="1"/>
          <p:nvPr/>
        </p:nvSpPr>
        <p:spPr>
          <a:xfrm>
            <a:off x="7728094" y="3877736"/>
            <a:ext cx="4322068" cy="2677656"/>
          </a:xfrm>
          <a:prstGeom prst="rect">
            <a:avLst/>
          </a:prstGeom>
          <a:noFill/>
        </p:spPr>
        <p:txBody>
          <a:bodyPr wrap="square">
            <a:spAutoFit/>
          </a:bodyPr>
          <a:lstStyle/>
          <a:p>
            <a:r>
              <a:rPr lang="ja-JP" altLang="en-US" sz="1400" dirty="0">
                <a:latin typeface="BIZ UDPゴシック" panose="020B0400000000000000" pitchFamily="50" charset="-128"/>
                <a:ea typeface="BIZ UDPゴシック" panose="020B0400000000000000" pitchFamily="50" charset="-128"/>
              </a:rPr>
              <a:t>新しい </a:t>
            </a:r>
            <a:r>
              <a:rPr lang="en-US" altLang="ja-JP" sz="1400" dirty="0">
                <a:latin typeface="BIZ UDPゴシック" panose="020B0400000000000000" pitchFamily="50" charset="-128"/>
                <a:ea typeface="BIZ UDPゴシック" panose="020B0400000000000000" pitchFamily="50" charset="-128"/>
              </a:rPr>
              <a:t>Parameter Efficient Fine Tuning (PEFT) </a:t>
            </a:r>
            <a:r>
              <a:rPr lang="ja-JP" altLang="en-US" sz="1400" dirty="0">
                <a:latin typeface="BIZ UDPゴシック" panose="020B0400000000000000" pitchFamily="50" charset="-128"/>
                <a:ea typeface="BIZ UDPゴシック" panose="020B0400000000000000" pitchFamily="50" charset="-128"/>
              </a:rPr>
              <a:t>技術を使用して、</a:t>
            </a:r>
            <a:r>
              <a:rPr lang="en-US" altLang="ja-JP" sz="1400" dirty="0">
                <a:latin typeface="BIZ UDPゴシック" panose="020B0400000000000000" pitchFamily="50" charset="-128"/>
                <a:ea typeface="BIZ UDPゴシック" panose="020B0400000000000000" pitchFamily="50" charset="-128"/>
              </a:rPr>
              <a:t>Using a novel Parameter Efficient Fine Tuning (PEFT) technique, </a:t>
            </a:r>
            <a:r>
              <a:rPr lang="en-US" altLang="ja-JP" sz="1400" dirty="0" err="1">
                <a:latin typeface="BIZ UDPゴシック" panose="020B0400000000000000" pitchFamily="50" charset="-128"/>
                <a:ea typeface="BIZ UDPゴシック" panose="020B0400000000000000" pitchFamily="50" charset="-128"/>
              </a:rPr>
              <a:t>LLaMA</a:t>
            </a:r>
            <a:r>
              <a:rPr lang="en-US" altLang="ja-JP" sz="1400" dirty="0">
                <a:latin typeface="BIZ UDPゴシック" panose="020B0400000000000000" pitchFamily="50" charset="-128"/>
                <a:ea typeface="BIZ UDPゴシック" panose="020B0400000000000000" pitchFamily="50" charset="-128"/>
              </a:rPr>
              <a:t>-Adapter </a:t>
            </a:r>
            <a:r>
              <a:rPr lang="ja-JP" altLang="en-US" sz="1400" dirty="0">
                <a:latin typeface="BIZ UDPゴシック" panose="020B0400000000000000" pitchFamily="50" charset="-128"/>
                <a:ea typeface="BIZ UDPゴシック" panose="020B0400000000000000" pitchFamily="50" charset="-128"/>
              </a:rPr>
              <a:t>は</a:t>
            </a:r>
            <a:r>
              <a:rPr lang="en-US" altLang="ja-JP" sz="1400" dirty="0">
                <a:latin typeface="BIZ UDPゴシック" panose="020B0400000000000000" pitchFamily="50" charset="-128"/>
                <a:ea typeface="BIZ UDPゴシック" panose="020B0400000000000000" pitchFamily="50" charset="-128"/>
              </a:rPr>
              <a:t>LLaMA-Adapter1 </a:t>
            </a:r>
            <a:r>
              <a:rPr lang="ja-JP" altLang="en-US" sz="1400" dirty="0">
                <a:latin typeface="BIZ UDPゴシック" panose="020B0400000000000000" pitchFamily="50" charset="-128"/>
                <a:ea typeface="BIZ UDPゴシック" panose="020B0400000000000000" pitchFamily="50" charset="-128"/>
              </a:rPr>
              <a:t>時間のトレーニングで命令チューニングでマルチモダリティを導入する。</a:t>
            </a:r>
            <a:endParaRPr lang="en-US" altLang="ja-JP" sz="1400" dirty="0">
              <a:latin typeface="BIZ UDPゴシック" panose="020B0400000000000000" pitchFamily="50" charset="-128"/>
              <a:ea typeface="BIZ UDPゴシック" panose="020B0400000000000000" pitchFamily="50" charset="-128"/>
            </a:endParaRPr>
          </a:p>
          <a:p>
            <a:endParaRPr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印象的なのは、わずか </a:t>
            </a:r>
            <a:r>
              <a:rPr lang="en-US" altLang="ja-JP" sz="1400" dirty="0">
                <a:latin typeface="BIZ UDPゴシック" panose="020B0400000000000000" pitchFamily="50" charset="-128"/>
                <a:ea typeface="BIZ UDPゴシック" panose="020B0400000000000000" pitchFamily="50" charset="-128"/>
              </a:rPr>
              <a:t>120 </a:t>
            </a:r>
            <a:r>
              <a:rPr lang="ja-JP" altLang="en-US" sz="1400" dirty="0">
                <a:latin typeface="BIZ UDPゴシック" panose="020B0400000000000000" pitchFamily="50" charset="-128"/>
                <a:ea typeface="BIZ UDPゴシック" panose="020B0400000000000000" pitchFamily="50" charset="-128"/>
              </a:rPr>
              <a:t>万個の学習可能なパラメータでそれを実現していること。</a:t>
            </a:r>
            <a:endParaRPr lang="en-US" altLang="ja-JP" sz="1400" dirty="0">
              <a:latin typeface="BIZ UDPゴシック" panose="020B0400000000000000" pitchFamily="50" charset="-128"/>
              <a:ea typeface="BIZ UDPゴシック" panose="020B0400000000000000" pitchFamily="50" charset="-128"/>
            </a:endParaRPr>
          </a:p>
          <a:p>
            <a:endParaRPr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このモデルは、マルチモーダル </a:t>
            </a:r>
            <a:r>
              <a:rPr lang="en-US" altLang="ja-JP" sz="1400" dirty="0" err="1">
                <a:latin typeface="BIZ UDPゴシック" panose="020B0400000000000000" pitchFamily="50" charset="-128"/>
                <a:ea typeface="BIZ UDPゴシック" panose="020B0400000000000000" pitchFamily="50" charset="-128"/>
              </a:rPr>
              <a:t>ScienceQA</a:t>
            </a:r>
            <a:r>
              <a:rPr lang="en-US" altLang="ja-JP" sz="1400" dirty="0">
                <a:latin typeface="BIZ UDPゴシック" panose="020B0400000000000000" pitchFamily="50" charset="-128"/>
                <a:ea typeface="BIZ UDPゴシック" panose="020B0400000000000000" pitchFamily="50" charset="-128"/>
              </a:rPr>
              <a:t> </a:t>
            </a:r>
            <a:r>
              <a:rPr lang="ja-JP" altLang="en-US" sz="1400" dirty="0">
                <a:latin typeface="BIZ UDPゴシック" panose="020B0400000000000000" pitchFamily="50" charset="-128"/>
                <a:ea typeface="BIZ UDPゴシック" panose="020B0400000000000000" pitchFamily="50" charset="-128"/>
              </a:rPr>
              <a:t>で新しい </a:t>
            </a:r>
            <a:r>
              <a:rPr lang="en-US" altLang="ja-JP" sz="1400" dirty="0">
                <a:latin typeface="BIZ UDPゴシック" panose="020B0400000000000000" pitchFamily="50" charset="-128"/>
                <a:ea typeface="BIZ UDPゴシック" panose="020B0400000000000000" pitchFamily="50" charset="-128"/>
              </a:rPr>
              <a:t>SOTA </a:t>
            </a:r>
            <a:r>
              <a:rPr lang="ja-JP" altLang="en-US" sz="1400" dirty="0">
                <a:latin typeface="BIZ UDPゴシック" panose="020B0400000000000000" pitchFamily="50" charset="-128"/>
                <a:ea typeface="BIZ UDPゴシック" panose="020B0400000000000000" pitchFamily="50" charset="-128"/>
              </a:rPr>
              <a:t>を実現します。</a:t>
            </a:r>
          </a:p>
        </p:txBody>
      </p:sp>
    </p:spTree>
    <p:extLst>
      <p:ext uri="{BB962C8B-B14F-4D97-AF65-F5344CB8AC3E}">
        <p14:creationId xmlns:p14="http://schemas.microsoft.com/office/powerpoint/2010/main" val="2063747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4F99F2-07CF-BD37-A6B6-C77D3CDC94E7}"/>
              </a:ext>
            </a:extLst>
          </p:cNvPr>
          <p:cNvPicPr>
            <a:picLocks noChangeAspect="1"/>
          </p:cNvPicPr>
          <p:nvPr/>
        </p:nvPicPr>
        <p:blipFill>
          <a:blip r:embed="rId3"/>
          <a:stretch>
            <a:fillRect/>
          </a:stretch>
        </p:blipFill>
        <p:spPr>
          <a:xfrm>
            <a:off x="0" y="568981"/>
            <a:ext cx="7604911" cy="6289019"/>
          </a:xfrm>
          <a:prstGeom prst="rect">
            <a:avLst/>
          </a:prstGeom>
        </p:spPr>
      </p:pic>
      <p:pic>
        <p:nvPicPr>
          <p:cNvPr id="9" name="図 8">
            <a:extLst>
              <a:ext uri="{FF2B5EF4-FFF2-40B4-BE49-F238E27FC236}">
                <a16:creationId xmlns:a16="http://schemas.microsoft.com/office/drawing/2014/main" id="{606473E7-0EFA-1F76-ADCF-DDE66FF3C0C0}"/>
              </a:ext>
            </a:extLst>
          </p:cNvPr>
          <p:cNvPicPr>
            <a:picLocks noChangeAspect="1"/>
          </p:cNvPicPr>
          <p:nvPr/>
        </p:nvPicPr>
        <p:blipFill>
          <a:blip r:embed="rId4"/>
          <a:stretch>
            <a:fillRect/>
          </a:stretch>
        </p:blipFill>
        <p:spPr>
          <a:xfrm>
            <a:off x="7496269" y="4327641"/>
            <a:ext cx="4626321" cy="2530359"/>
          </a:xfrm>
          <a:prstGeom prst="rect">
            <a:avLst/>
          </a:prstGeom>
        </p:spPr>
      </p:pic>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chemeClr val="accent5">
              <a:lumMod val="50000"/>
            </a:schemeClr>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4</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Koala</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＠完全フリーデータによる学習</a:t>
            </a:r>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pic>
        <p:nvPicPr>
          <p:cNvPr id="11" name="図 10">
            <a:extLst>
              <a:ext uri="{FF2B5EF4-FFF2-40B4-BE49-F238E27FC236}">
                <a16:creationId xmlns:a16="http://schemas.microsoft.com/office/drawing/2014/main" id="{4C298FC1-B092-4A56-770D-91267629492E}"/>
              </a:ext>
            </a:extLst>
          </p:cNvPr>
          <p:cNvPicPr>
            <a:picLocks noChangeAspect="1"/>
          </p:cNvPicPr>
          <p:nvPr/>
        </p:nvPicPr>
        <p:blipFill>
          <a:blip r:embed="rId5"/>
          <a:stretch>
            <a:fillRect/>
          </a:stretch>
        </p:blipFill>
        <p:spPr>
          <a:xfrm>
            <a:off x="10016151" y="2530359"/>
            <a:ext cx="1997798" cy="1997798"/>
          </a:xfrm>
          <a:prstGeom prst="rect">
            <a:avLst/>
          </a:prstGeom>
        </p:spPr>
      </p:pic>
      <p:sp>
        <p:nvSpPr>
          <p:cNvPr id="13" name="テキスト ボックス 12">
            <a:extLst>
              <a:ext uri="{FF2B5EF4-FFF2-40B4-BE49-F238E27FC236}">
                <a16:creationId xmlns:a16="http://schemas.microsoft.com/office/drawing/2014/main" id="{CA7FCD5D-120D-46F7-698F-DD50FA67673F}"/>
              </a:ext>
            </a:extLst>
          </p:cNvPr>
          <p:cNvSpPr txBox="1"/>
          <p:nvPr/>
        </p:nvSpPr>
        <p:spPr>
          <a:xfrm>
            <a:off x="4517679" y="584775"/>
            <a:ext cx="7604911" cy="2031325"/>
          </a:xfrm>
          <a:prstGeom prst="rect">
            <a:avLst/>
          </a:prstGeom>
          <a:noFill/>
        </p:spPr>
        <p:txBody>
          <a:bodyPr wrap="square">
            <a:spAutoFit/>
          </a:bodyPr>
          <a:lstStyle/>
          <a:p>
            <a:r>
              <a:rPr lang="en-US" altLang="ja-JP" sz="900" b="1" i="0" dirty="0">
                <a:solidFill>
                  <a:srgbClr val="333333"/>
                </a:solidFill>
                <a:effectLst/>
                <a:latin typeface="Amasis MT Pro Black" panose="02040A04050005020304" pitchFamily="18" charset="0"/>
              </a:rPr>
              <a:t>Open Instruction Generalist (OIG)</a:t>
            </a:r>
            <a:r>
              <a:rPr lang="ja-JP" altLang="en-US" sz="900" b="1" i="0" dirty="0">
                <a:solidFill>
                  <a:srgbClr val="333333"/>
                </a:solidFill>
                <a:effectLst/>
                <a:latin typeface="Amasis MT Pro Black" panose="02040A04050005020304" pitchFamily="18" charset="0"/>
              </a:rPr>
              <a:t>：</a:t>
            </a:r>
            <a:r>
              <a:rPr lang="en-US" altLang="ja-JP" sz="900" dirty="0">
                <a:latin typeface="BIZ UDPゴシック" panose="020B0400000000000000" pitchFamily="50" charset="-128"/>
                <a:ea typeface="BIZ UDPゴシック" panose="020B0400000000000000" pitchFamily="50" charset="-128"/>
              </a:rPr>
              <a:t>LAION </a:t>
            </a:r>
            <a:r>
              <a:rPr lang="ja-JP" altLang="en-US" sz="900" dirty="0">
                <a:latin typeface="BIZ UDPゴシック" panose="020B0400000000000000" pitchFamily="50" charset="-128"/>
                <a:ea typeface="BIZ UDPゴシック" panose="020B0400000000000000" pitchFamily="50" charset="-128"/>
              </a:rPr>
              <a:t>が厳選した</a:t>
            </a:r>
            <a:r>
              <a:rPr lang="en-US" altLang="ja-JP" sz="900" dirty="0">
                <a:latin typeface="BIZ UDPゴシック" panose="020B0400000000000000" pitchFamily="50" charset="-128"/>
                <a:ea typeface="BIZ UDPゴシック" panose="020B0400000000000000" pitchFamily="50" charset="-128"/>
              </a:rPr>
              <a:t>Open </a:t>
            </a:r>
            <a:r>
              <a:rPr lang="en-US" altLang="ja-JP" sz="900" dirty="0" err="1">
                <a:latin typeface="BIZ UDPゴシック" panose="020B0400000000000000" pitchFamily="50" charset="-128"/>
                <a:ea typeface="BIZ UDPゴシック" panose="020B0400000000000000" pitchFamily="50" charset="-128"/>
              </a:rPr>
              <a:t>struction</a:t>
            </a:r>
            <a:r>
              <a:rPr lang="en-US" altLang="ja-JP" sz="900" dirty="0">
                <a:latin typeface="BIZ UDPゴシック" panose="020B0400000000000000" pitchFamily="50" charset="-128"/>
                <a:ea typeface="BIZ UDPゴシック" panose="020B0400000000000000" pitchFamily="50" charset="-128"/>
              </a:rPr>
              <a:t> Generalist</a:t>
            </a:r>
            <a:r>
              <a:rPr lang="ja-JP" altLang="en-US" sz="900" dirty="0">
                <a:latin typeface="BIZ UDPゴシック" panose="020B0400000000000000" pitchFamily="50" charset="-128"/>
                <a:ea typeface="BIZ UDPゴシック" panose="020B0400000000000000" pitchFamily="50" charset="-128"/>
              </a:rPr>
              <a:t>データセットから手動で選択したコンポーネントのサブセット。具体的には、小学校の数学の指導、詩から歌、プロット、脚本、本、会話のデータセットを使用。これにより、合計で約 </a:t>
            </a:r>
            <a:r>
              <a:rPr lang="en-US" altLang="ja-JP" sz="900" dirty="0">
                <a:latin typeface="BIZ UDPゴシック" panose="020B0400000000000000" pitchFamily="50" charset="-128"/>
                <a:ea typeface="BIZ UDPゴシック" panose="020B0400000000000000" pitchFamily="50" charset="-128"/>
              </a:rPr>
              <a:t>30,000 </a:t>
            </a:r>
            <a:r>
              <a:rPr lang="ja-JP" altLang="en-US" sz="900" dirty="0">
                <a:latin typeface="BIZ UDPゴシック" panose="020B0400000000000000" pitchFamily="50" charset="-128"/>
                <a:ea typeface="BIZ UDPゴシック" panose="020B0400000000000000" pitchFamily="50" charset="-128"/>
              </a:rPr>
              <a:t>個のサンプルが生成される。</a:t>
            </a:r>
          </a:p>
          <a:p>
            <a:endParaRPr lang="ja-JP" altLang="en-US" sz="900" dirty="0">
              <a:latin typeface="BIZ UDPゴシック" panose="020B0400000000000000" pitchFamily="50" charset="-128"/>
              <a:ea typeface="BIZ UDPゴシック" panose="020B0400000000000000" pitchFamily="50" charset="-128"/>
            </a:endParaRPr>
          </a:p>
          <a:p>
            <a:r>
              <a:rPr lang="en-US" altLang="ja-JP" sz="900" b="1" i="0" dirty="0">
                <a:solidFill>
                  <a:srgbClr val="333333"/>
                </a:solidFill>
                <a:effectLst/>
                <a:latin typeface="Amasis MT Pro Black" panose="02040A04050005020304" pitchFamily="18" charset="0"/>
              </a:rPr>
              <a:t>Stanford Alpaca</a:t>
            </a:r>
            <a:r>
              <a:rPr lang="ja-JP" altLang="en-US" sz="900" b="1" i="0" dirty="0">
                <a:solidFill>
                  <a:srgbClr val="333333"/>
                </a:solidFill>
                <a:effectLst/>
                <a:latin typeface="Merriweather" panose="00000500000000000000" pitchFamily="2" charset="0"/>
              </a:rPr>
              <a:t>：</a:t>
            </a:r>
            <a:r>
              <a:rPr lang="en-US" altLang="ja-JP" sz="900" dirty="0">
                <a:latin typeface="BIZ UDPゴシック" panose="020B0400000000000000" pitchFamily="50" charset="-128"/>
                <a:ea typeface="BIZ UDPゴシック" panose="020B0400000000000000" pitchFamily="50" charset="-128"/>
              </a:rPr>
              <a:t>Stanford Alpaca</a:t>
            </a:r>
            <a:r>
              <a:rPr lang="ja-JP" altLang="en-US" sz="900" dirty="0">
                <a:latin typeface="BIZ UDPゴシック" panose="020B0400000000000000" pitchFamily="50" charset="-128"/>
                <a:ea typeface="BIZ UDPゴシック" panose="020B0400000000000000" pitchFamily="50" charset="-128"/>
              </a:rPr>
              <a:t>モデルのトレーニングに使用されるデータセット。データセットには約 </a:t>
            </a:r>
            <a:r>
              <a:rPr lang="en-US" altLang="ja-JP" sz="900" dirty="0">
                <a:latin typeface="BIZ UDPゴシック" panose="020B0400000000000000" pitchFamily="50" charset="-128"/>
                <a:ea typeface="BIZ UDPゴシック" panose="020B0400000000000000" pitchFamily="50" charset="-128"/>
              </a:rPr>
              <a:t>52,000 </a:t>
            </a:r>
            <a:r>
              <a:rPr lang="ja-JP" altLang="en-US" sz="900" dirty="0">
                <a:latin typeface="BIZ UDPゴシック" panose="020B0400000000000000" pitchFamily="50" charset="-128"/>
                <a:ea typeface="BIZ UDPゴシック" panose="020B0400000000000000" pitchFamily="50" charset="-128"/>
              </a:rPr>
              <a:t>個のサンプルが含まれている。</a:t>
            </a:r>
            <a:r>
              <a:rPr lang="en-US" altLang="ja-JP" sz="900" dirty="0" err="1">
                <a:latin typeface="BIZ UDPゴシック" panose="020B0400000000000000" pitchFamily="50" charset="-128"/>
                <a:ea typeface="BIZ UDPゴシック" panose="020B0400000000000000" pitchFamily="50" charset="-128"/>
              </a:rPr>
              <a:t>OpenAI</a:t>
            </a:r>
            <a:r>
              <a:rPr lang="en-US" altLang="ja-JP" sz="900" dirty="0">
                <a:latin typeface="BIZ UDPゴシック" panose="020B0400000000000000" pitchFamily="50" charset="-128"/>
                <a:ea typeface="BIZ UDPゴシック" panose="020B0400000000000000" pitchFamily="50" charset="-128"/>
              </a:rPr>
              <a:t> </a:t>
            </a:r>
            <a:r>
              <a:rPr lang="ja-JP" altLang="en-US" sz="900" dirty="0">
                <a:latin typeface="BIZ UDPゴシック" panose="020B0400000000000000" pitchFamily="50" charset="-128"/>
                <a:ea typeface="BIZ UDPゴシック" panose="020B0400000000000000" pitchFamily="50" charset="-128"/>
              </a:rPr>
              <a:t>の </a:t>
            </a:r>
            <a:r>
              <a:rPr lang="en-US" altLang="ja-JP" sz="900" dirty="0">
                <a:latin typeface="BIZ UDPゴシック" panose="020B0400000000000000" pitchFamily="50" charset="-128"/>
                <a:ea typeface="BIZ UDPゴシック" panose="020B0400000000000000" pitchFamily="50" charset="-128"/>
              </a:rPr>
              <a:t>text-davinci-003 </a:t>
            </a:r>
            <a:r>
              <a:rPr lang="ja-JP" altLang="en-US" sz="900" dirty="0">
                <a:latin typeface="BIZ UDPゴシック" panose="020B0400000000000000" pitchFamily="50" charset="-128"/>
                <a:ea typeface="BIZ UDPゴシック" panose="020B0400000000000000" pitchFamily="50" charset="-128"/>
              </a:rPr>
              <a:t>によって自己指示プロセスに従って生成される。</a:t>
            </a:r>
          </a:p>
          <a:p>
            <a:endParaRPr lang="ja-JP" altLang="en-US" sz="900" dirty="0">
              <a:latin typeface="BIZ UDPゴシック" panose="020B0400000000000000" pitchFamily="50" charset="-128"/>
              <a:ea typeface="BIZ UDPゴシック" panose="020B0400000000000000" pitchFamily="50" charset="-128"/>
            </a:endParaRPr>
          </a:p>
          <a:p>
            <a:r>
              <a:rPr lang="en-US" altLang="ja-JP" sz="900" dirty="0">
                <a:latin typeface="Amasis MT Pro Black" panose="02040A04050005020304" pitchFamily="18" charset="0"/>
                <a:ea typeface="BIZ UDPゴシック" panose="020B0400000000000000" pitchFamily="50" charset="-128"/>
              </a:rPr>
              <a:t>Anthropic HH</a:t>
            </a:r>
            <a:r>
              <a:rPr lang="ja-JP" altLang="en-US" sz="900" dirty="0">
                <a:latin typeface="BIZ UDPゴシック" panose="020B0400000000000000" pitchFamily="50" charset="-128"/>
                <a:ea typeface="BIZ UDPゴシック" panose="020B0400000000000000" pitchFamily="50" charset="-128"/>
              </a:rPr>
              <a:t>：</a:t>
            </a:r>
            <a:r>
              <a:rPr lang="en-US" altLang="ja-JP" sz="900" dirty="0">
                <a:latin typeface="BIZ UDPゴシック" panose="020B0400000000000000" pitchFamily="50" charset="-128"/>
                <a:ea typeface="BIZ UDPゴシック" panose="020B0400000000000000" pitchFamily="50" charset="-128"/>
              </a:rPr>
              <a:t> </a:t>
            </a:r>
            <a:r>
              <a:rPr lang="ja-JP" altLang="en-US" sz="900" dirty="0">
                <a:latin typeface="BIZ UDPゴシック" panose="020B0400000000000000" pitchFamily="50" charset="-128"/>
                <a:ea typeface="BIZ UDPゴシック" panose="020B0400000000000000" pitchFamily="50" charset="-128"/>
              </a:rPr>
              <a:t>このデータセットには、モデル出力の有害性と有用性に関する人間による評価が含まれる。人間が評価した約 </a:t>
            </a:r>
            <a:r>
              <a:rPr lang="en-US" altLang="ja-JP" sz="900" dirty="0">
                <a:latin typeface="BIZ UDPゴシック" panose="020B0400000000000000" pitchFamily="50" charset="-128"/>
                <a:ea typeface="BIZ UDPゴシック" panose="020B0400000000000000" pitchFamily="50" charset="-128"/>
              </a:rPr>
              <a:t>160,000 </a:t>
            </a:r>
            <a:r>
              <a:rPr lang="ja-JP" altLang="en-US" sz="900" dirty="0">
                <a:latin typeface="BIZ UDPゴシック" panose="020B0400000000000000" pitchFamily="50" charset="-128"/>
                <a:ea typeface="BIZ UDPゴシック" panose="020B0400000000000000" pitchFamily="50" charset="-128"/>
              </a:rPr>
              <a:t>個のデータ。</a:t>
            </a:r>
          </a:p>
          <a:p>
            <a:endParaRPr lang="ja-JP" altLang="en-US" sz="900" dirty="0">
              <a:latin typeface="BIZ UDPゴシック" panose="020B0400000000000000" pitchFamily="50" charset="-128"/>
              <a:ea typeface="BIZ UDPゴシック" panose="020B0400000000000000" pitchFamily="50" charset="-128"/>
            </a:endParaRPr>
          </a:p>
          <a:p>
            <a:r>
              <a:rPr lang="en-US" altLang="ja-JP" sz="900" b="1" dirty="0" err="1">
                <a:latin typeface="Amasis MT Pro Black" panose="02040A04050005020304" pitchFamily="18" charset="0"/>
                <a:ea typeface="BIZ UDPゴシック" panose="020B0400000000000000" pitchFamily="50" charset="-128"/>
              </a:rPr>
              <a:t>OpenAI</a:t>
            </a:r>
            <a:r>
              <a:rPr lang="en-US" altLang="ja-JP" sz="900" b="1" dirty="0">
                <a:latin typeface="Amasis MT Pro Black" panose="02040A04050005020304" pitchFamily="18" charset="0"/>
                <a:ea typeface="BIZ UDPゴシック" panose="020B0400000000000000" pitchFamily="50" charset="-128"/>
              </a:rPr>
              <a:t> </a:t>
            </a:r>
            <a:r>
              <a:rPr lang="en-US" altLang="ja-JP" sz="900" b="1" dirty="0" err="1">
                <a:latin typeface="Amasis MT Pro Black" panose="02040A04050005020304" pitchFamily="18" charset="0"/>
                <a:ea typeface="BIZ UDPゴシック" panose="020B0400000000000000" pitchFamily="50" charset="-128"/>
              </a:rPr>
              <a:t>WebGPT</a:t>
            </a:r>
            <a:r>
              <a:rPr lang="ja-JP" altLang="en-US" sz="900" b="1" dirty="0">
                <a:latin typeface="Amasis MT Pro Black" panose="02040A04050005020304" pitchFamily="18" charset="0"/>
                <a:ea typeface="BIZ UDPゴシック" panose="020B0400000000000000" pitchFamily="50" charset="-128"/>
              </a:rPr>
              <a:t>：</a:t>
            </a:r>
            <a:r>
              <a:rPr lang="ja-JP" altLang="en-US" sz="900" dirty="0">
                <a:latin typeface="BIZ UDPゴシック" panose="020B0400000000000000" pitchFamily="50" charset="-128"/>
                <a:ea typeface="BIZ UDPゴシック" panose="020B0400000000000000" pitchFamily="50" charset="-128"/>
              </a:rPr>
              <a:t> </a:t>
            </a:r>
            <a:r>
              <a:rPr lang="en-US" altLang="ja-JP" sz="900" dirty="0" err="1">
                <a:latin typeface="BIZ UDPゴシック" panose="020B0400000000000000" pitchFamily="50" charset="-128"/>
                <a:ea typeface="BIZ UDPゴシック" panose="020B0400000000000000" pitchFamily="50" charset="-128"/>
              </a:rPr>
              <a:t>OpenAI</a:t>
            </a:r>
            <a:r>
              <a:rPr lang="en-US" altLang="ja-JP" sz="900" dirty="0">
                <a:latin typeface="BIZ UDPゴシック" panose="020B0400000000000000" pitchFamily="50" charset="-128"/>
                <a:ea typeface="BIZ UDPゴシック" panose="020B0400000000000000" pitchFamily="50" charset="-128"/>
              </a:rPr>
              <a:t> </a:t>
            </a:r>
            <a:r>
              <a:rPr lang="en-US" altLang="ja-JP" sz="900" dirty="0" err="1">
                <a:latin typeface="BIZ UDPゴシック" panose="020B0400000000000000" pitchFamily="50" charset="-128"/>
                <a:ea typeface="BIZ UDPゴシック" panose="020B0400000000000000" pitchFamily="50" charset="-128"/>
              </a:rPr>
              <a:t>WebGPT</a:t>
            </a:r>
            <a:r>
              <a:rPr lang="ja-JP" altLang="en-US" sz="900" dirty="0">
                <a:latin typeface="BIZ UDPゴシック" panose="020B0400000000000000" pitchFamily="50" charset="-128"/>
                <a:ea typeface="BIZ UDPゴシック" panose="020B0400000000000000" pitchFamily="50" charset="-128"/>
              </a:rPr>
              <a:t>データセットには、合計約</a:t>
            </a:r>
            <a:r>
              <a:rPr lang="en-US" altLang="ja-JP" sz="900" dirty="0">
                <a:latin typeface="BIZ UDPゴシック" panose="020B0400000000000000" pitchFamily="50" charset="-128"/>
                <a:ea typeface="BIZ UDPゴシック" panose="020B0400000000000000" pitchFamily="50" charset="-128"/>
              </a:rPr>
              <a:t>20,000</a:t>
            </a:r>
            <a:r>
              <a:rPr lang="ja-JP" altLang="en-US" sz="900" dirty="0">
                <a:latin typeface="BIZ UDPゴシック" panose="020B0400000000000000" pitchFamily="50" charset="-128"/>
                <a:ea typeface="BIZ UDPゴシック" panose="020B0400000000000000" pitchFamily="50" charset="-128"/>
              </a:rPr>
              <a:t>のデータが含まれ、各データは質問、模範解答のペアとメタデータで構成されている。</a:t>
            </a:r>
          </a:p>
          <a:p>
            <a:endParaRPr lang="ja-JP" altLang="en-US" sz="900" dirty="0">
              <a:latin typeface="BIZ UDPゴシック" panose="020B0400000000000000" pitchFamily="50" charset="-128"/>
              <a:ea typeface="BIZ UDPゴシック" panose="020B0400000000000000" pitchFamily="50" charset="-128"/>
            </a:endParaRPr>
          </a:p>
          <a:p>
            <a:r>
              <a:rPr lang="en-US" altLang="ja-JP" sz="900" b="1" dirty="0" err="1">
                <a:latin typeface="Amasis MT Pro Black" panose="02040A04050005020304" pitchFamily="18" charset="0"/>
                <a:ea typeface="BIZ UDPゴシック" panose="020B0400000000000000" pitchFamily="50" charset="-128"/>
              </a:rPr>
              <a:t>OpenAI</a:t>
            </a:r>
            <a:r>
              <a:rPr lang="en-US" altLang="ja-JP" sz="900" b="1" dirty="0">
                <a:latin typeface="Amasis MT Pro Black" panose="02040A04050005020304" pitchFamily="18" charset="0"/>
                <a:ea typeface="BIZ UDPゴシック" panose="020B0400000000000000" pitchFamily="50" charset="-128"/>
              </a:rPr>
              <a:t> Summarization</a:t>
            </a:r>
            <a:r>
              <a:rPr lang="ja-JP" altLang="en-US" sz="900" b="1" dirty="0">
                <a:latin typeface="Amasis MT Pro Black" panose="02040A04050005020304" pitchFamily="18" charset="0"/>
                <a:ea typeface="BIZ UDPゴシック" panose="020B0400000000000000" pitchFamily="50" charset="-128"/>
              </a:rPr>
              <a:t>：</a:t>
            </a:r>
            <a:r>
              <a:rPr lang="en-US" altLang="ja-JP" sz="900" b="1" dirty="0">
                <a:latin typeface="Amasis MT Pro Black" panose="02040A04050005020304" pitchFamily="18" charset="0"/>
                <a:ea typeface="BIZ UDPゴシック" panose="020B0400000000000000" pitchFamily="50" charset="-128"/>
              </a:rPr>
              <a:t> </a:t>
            </a:r>
            <a:r>
              <a:rPr lang="en-US" altLang="ja-JP" sz="900" dirty="0" err="1">
                <a:latin typeface="BIZ UDPゴシック" panose="020B0400000000000000" pitchFamily="50" charset="-128"/>
                <a:ea typeface="BIZ UDPゴシック" panose="020B0400000000000000" pitchFamily="50" charset="-128"/>
              </a:rPr>
              <a:t>OpenAI</a:t>
            </a:r>
            <a:r>
              <a:rPr lang="ja-JP" altLang="en-US" sz="900" dirty="0">
                <a:latin typeface="BIZ UDPゴシック" panose="020B0400000000000000" pitchFamily="50" charset="-128"/>
                <a:ea typeface="BIZ UDPゴシック" panose="020B0400000000000000" pitchFamily="50" charset="-128"/>
              </a:rPr>
              <a:t>要約データセットには約</a:t>
            </a:r>
            <a:r>
              <a:rPr lang="en-US" altLang="ja-JP" sz="900" dirty="0">
                <a:latin typeface="BIZ UDPゴシック" panose="020B0400000000000000" pitchFamily="50" charset="-128"/>
                <a:ea typeface="BIZ UDPゴシック" panose="020B0400000000000000" pitchFamily="50" charset="-128"/>
              </a:rPr>
              <a:t>93,000 </a:t>
            </a:r>
            <a:r>
              <a:rPr lang="ja-JP" altLang="en-US" sz="900" dirty="0">
                <a:latin typeface="BIZ UDPゴシック" panose="020B0400000000000000" pitchFamily="50" charset="-128"/>
                <a:ea typeface="BIZ UDPゴシック" panose="020B0400000000000000" pitchFamily="50" charset="-128"/>
              </a:rPr>
              <a:t>個のデータが含まれる。各データはモデルによって生成された要約に関する人間からのフィードバックで構成される。</a:t>
            </a:r>
          </a:p>
        </p:txBody>
      </p:sp>
      <p:sp>
        <p:nvSpPr>
          <p:cNvPr id="15" name="テキスト ボックス 14">
            <a:extLst>
              <a:ext uri="{FF2B5EF4-FFF2-40B4-BE49-F238E27FC236}">
                <a16:creationId xmlns:a16="http://schemas.microsoft.com/office/drawing/2014/main" id="{74BB0BF8-3385-6062-82E7-6AE67F83601C}"/>
              </a:ext>
            </a:extLst>
          </p:cNvPr>
          <p:cNvSpPr txBox="1"/>
          <p:nvPr/>
        </p:nvSpPr>
        <p:spPr>
          <a:xfrm rot="20349402">
            <a:off x="7637889" y="3021678"/>
            <a:ext cx="2227522" cy="646331"/>
          </a:xfrm>
          <a:prstGeom prst="rect">
            <a:avLst/>
          </a:prstGeom>
          <a:solidFill>
            <a:schemeClr val="accent4">
              <a:lumMod val="75000"/>
            </a:schemeClr>
          </a:solidFill>
          <a:effectLst>
            <a:glow rad="228600">
              <a:schemeClr val="accent3">
                <a:satMod val="175000"/>
                <a:alpha val="40000"/>
              </a:schemeClr>
            </a:glow>
          </a:effectLst>
        </p:spPr>
        <p:txBody>
          <a:bodyPr wrap="square" rtlCol="0">
            <a:spAutoFit/>
          </a:bodyPr>
          <a:lstStyle/>
          <a:p>
            <a:pPr algn="ctr"/>
            <a:r>
              <a:rPr kumimoji="1" lang="ja-JP" altLang="en-US" dirty="0">
                <a:solidFill>
                  <a:schemeClr val="bg1"/>
                </a:solidFill>
                <a:latin typeface="BIZ UDPゴシック" panose="020B0400000000000000" pitchFamily="50" charset="-128"/>
                <a:ea typeface="BIZ UDPゴシック" panose="020B0400000000000000" pitchFamily="50" charset="-128"/>
              </a:rPr>
              <a:t>トレーニング費用は</a:t>
            </a:r>
            <a:endParaRPr kumimoji="1" lang="en-US" altLang="ja-JP" dirty="0">
              <a:solidFill>
                <a:schemeClr val="bg1"/>
              </a:solidFill>
              <a:latin typeface="BIZ UDPゴシック" panose="020B0400000000000000" pitchFamily="50" charset="-128"/>
              <a:ea typeface="BIZ UDPゴシック" panose="020B0400000000000000" pitchFamily="50" charset="-128"/>
            </a:endParaRPr>
          </a:p>
          <a:p>
            <a:pPr algn="ctr"/>
            <a:r>
              <a:rPr kumimoji="1" lang="en-US" altLang="ja-JP" dirty="0">
                <a:solidFill>
                  <a:schemeClr val="bg1"/>
                </a:solidFill>
                <a:latin typeface="BIZ UDPゴシック" panose="020B0400000000000000" pitchFamily="50" charset="-128"/>
                <a:ea typeface="BIZ UDPゴシック" panose="020B0400000000000000" pitchFamily="50" charset="-128"/>
              </a:rPr>
              <a:t>100</a:t>
            </a:r>
            <a:r>
              <a:rPr kumimoji="1" lang="ja-JP" altLang="en-US" dirty="0">
                <a:solidFill>
                  <a:schemeClr val="bg1"/>
                </a:solidFill>
                <a:latin typeface="BIZ UDPゴシック" panose="020B0400000000000000" pitchFamily="50" charset="-128"/>
                <a:ea typeface="BIZ UDPゴシック" panose="020B0400000000000000" pitchFamily="50" charset="-128"/>
              </a:rPr>
              <a:t>ドル！</a:t>
            </a:r>
          </a:p>
        </p:txBody>
      </p:sp>
    </p:spTree>
    <p:extLst>
      <p:ext uri="{BB962C8B-B14F-4D97-AF65-F5344CB8AC3E}">
        <p14:creationId xmlns:p14="http://schemas.microsoft.com/office/powerpoint/2010/main" val="2824144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chemeClr val="accent5">
              <a:lumMod val="50000"/>
            </a:schemeClr>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4</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15</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err="1">
                <a:solidFill>
                  <a:schemeClr val="bg1"/>
                </a:solidFill>
                <a:latin typeface="HG丸ｺﾞｼｯｸM-PRO" panose="020F0600000000000000" pitchFamily="50" charset="-128"/>
                <a:ea typeface="HG丸ｺﾞｼｯｸM-PRO" panose="020F0600000000000000" pitchFamily="50" charset="-128"/>
              </a:rPr>
              <a:t>OpenAssistant</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がリリース</a:t>
            </a:r>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pic>
        <p:nvPicPr>
          <p:cNvPr id="6" name="図 5">
            <a:extLst>
              <a:ext uri="{FF2B5EF4-FFF2-40B4-BE49-F238E27FC236}">
                <a16:creationId xmlns:a16="http://schemas.microsoft.com/office/drawing/2014/main" id="{4C33BDA5-3AD4-BDB8-507E-8364EA363FD6}"/>
              </a:ext>
            </a:extLst>
          </p:cNvPr>
          <p:cNvPicPr>
            <a:picLocks noChangeAspect="1"/>
          </p:cNvPicPr>
          <p:nvPr/>
        </p:nvPicPr>
        <p:blipFill>
          <a:blip r:embed="rId3"/>
          <a:stretch>
            <a:fillRect/>
          </a:stretch>
        </p:blipFill>
        <p:spPr>
          <a:xfrm>
            <a:off x="1979775" y="929619"/>
            <a:ext cx="10212225" cy="4220164"/>
          </a:xfrm>
          <a:prstGeom prst="rect">
            <a:avLst/>
          </a:prstGeom>
        </p:spPr>
      </p:pic>
      <p:sp>
        <p:nvSpPr>
          <p:cNvPr id="8" name="テキスト ボックス 7">
            <a:extLst>
              <a:ext uri="{FF2B5EF4-FFF2-40B4-BE49-F238E27FC236}">
                <a16:creationId xmlns:a16="http://schemas.microsoft.com/office/drawing/2014/main" id="{D1D27696-AA9D-F9E3-4DD0-CB2BEAECAB5D}"/>
              </a:ext>
            </a:extLst>
          </p:cNvPr>
          <p:cNvSpPr txBox="1"/>
          <p:nvPr/>
        </p:nvSpPr>
        <p:spPr>
          <a:xfrm>
            <a:off x="144856" y="628233"/>
            <a:ext cx="9026304" cy="2800767"/>
          </a:xfrm>
          <a:prstGeom prst="rect">
            <a:avLst/>
          </a:prstGeom>
          <a:noFill/>
        </p:spPr>
        <p:txBody>
          <a:bodyPr wrap="square">
            <a:spAutoFit/>
          </a:bodyPr>
          <a:lstStyle/>
          <a:p>
            <a:r>
              <a:rPr lang="en-US" altLang="ja-JP" sz="1600" dirty="0" err="1">
                <a:latin typeface="BIZ UDPゴシック" panose="020B0400000000000000" pitchFamily="50" charset="-128"/>
                <a:ea typeface="BIZ UDPゴシック" panose="020B0400000000000000" pitchFamily="50" charset="-128"/>
              </a:rPr>
              <a:t>OpenAssistant</a:t>
            </a:r>
            <a:r>
              <a:rPr lang="en-US" altLang="ja-JP" sz="1600" dirty="0">
                <a:latin typeface="BIZ UDPゴシック" panose="020B0400000000000000" pitchFamily="50" charset="-128"/>
                <a:ea typeface="BIZ UDPゴシック" panose="020B0400000000000000" pitchFamily="50" charset="-128"/>
              </a:rPr>
              <a:t> Conversations</a:t>
            </a:r>
            <a:r>
              <a:rPr lang="ja-JP" altLang="en-US" sz="1600" dirty="0">
                <a:latin typeface="BIZ UDPゴシック" panose="020B0400000000000000" pitchFamily="50" charset="-128"/>
                <a:ea typeface="BIZ UDPゴシック" panose="020B0400000000000000" pitchFamily="50" charset="-128"/>
              </a:rPr>
              <a:t>は、人間が生成し、人間が注釈を付けたアシスタント・スタイルの会話コーパスで、</a:t>
            </a:r>
            <a:r>
              <a:rPr lang="en-US" altLang="ja-JP" sz="1600" dirty="0">
                <a:latin typeface="BIZ UDPゴシック" panose="020B0400000000000000" pitchFamily="50" charset="-128"/>
                <a:ea typeface="BIZ UDPゴシック" panose="020B0400000000000000" pitchFamily="50" charset="-128"/>
              </a:rPr>
              <a:t>66,497</a:t>
            </a:r>
            <a:r>
              <a:rPr lang="ja-JP" altLang="en-US" sz="1600" dirty="0">
                <a:latin typeface="BIZ UDPゴシック" panose="020B0400000000000000" pitchFamily="50" charset="-128"/>
                <a:ea typeface="BIZ UDPゴシック" panose="020B0400000000000000" pitchFamily="50" charset="-128"/>
              </a:rPr>
              <a:t>の会話ツリーに分散された</a:t>
            </a:r>
            <a:r>
              <a:rPr lang="en-US" altLang="ja-JP" sz="1600" dirty="0">
                <a:latin typeface="BIZ UDPゴシック" panose="020B0400000000000000" pitchFamily="50" charset="-128"/>
                <a:ea typeface="BIZ UDPゴシック" panose="020B0400000000000000" pitchFamily="50" charset="-128"/>
              </a:rPr>
              <a:t>161,443</a:t>
            </a:r>
            <a:r>
              <a:rPr lang="ja-JP" altLang="en-US" sz="1600" dirty="0">
                <a:latin typeface="BIZ UDPゴシック" panose="020B0400000000000000" pitchFamily="50" charset="-128"/>
                <a:ea typeface="BIZ UDPゴシック" panose="020B0400000000000000" pitchFamily="50" charset="-128"/>
              </a:rPr>
              <a:t>のメッセージで構成され、</a:t>
            </a:r>
            <a:r>
              <a:rPr lang="en-US" altLang="ja-JP" sz="1600" dirty="0">
                <a:latin typeface="BIZ UDPゴシック" panose="020B0400000000000000" pitchFamily="50" charset="-128"/>
                <a:ea typeface="BIZ UDPゴシック" panose="020B0400000000000000" pitchFamily="50" charset="-128"/>
              </a:rPr>
              <a:t>35 </a:t>
            </a:r>
            <a:r>
              <a:rPr lang="ja-JP" altLang="en-US" sz="1600" dirty="0">
                <a:latin typeface="BIZ UDPゴシック" panose="020B0400000000000000" pitchFamily="50" charset="-128"/>
                <a:ea typeface="BIZ UDPゴシック" panose="020B0400000000000000" pitchFamily="50" charset="-128"/>
              </a:rPr>
              <a:t>の異なる言語で構成され、</a:t>
            </a:r>
            <a:r>
              <a:rPr lang="en-US" altLang="ja-JP" sz="1600" dirty="0">
                <a:latin typeface="BIZ UDPゴシック" panose="020B0400000000000000" pitchFamily="50" charset="-128"/>
                <a:ea typeface="BIZ UDPゴシック" panose="020B0400000000000000" pitchFamily="50" charset="-128"/>
              </a:rPr>
              <a:t>461,292</a:t>
            </a:r>
            <a:r>
              <a:rPr lang="ja-JP" altLang="en-US" sz="1600" dirty="0">
                <a:latin typeface="BIZ UDPゴシック" panose="020B0400000000000000" pitchFamily="50" charset="-128"/>
                <a:ea typeface="BIZ UDPゴシック" panose="020B0400000000000000" pitchFamily="50" charset="-128"/>
              </a:rPr>
              <a:t>の品質評価で注釈が付けられている。</a:t>
            </a:r>
            <a:endParaRPr lang="en-US" altLang="ja-JP" sz="1600" dirty="0">
              <a:latin typeface="BIZ UDPゴシック" panose="020B0400000000000000" pitchFamily="50" charset="-128"/>
              <a:ea typeface="BIZ UDPゴシック" panose="020B0400000000000000" pitchFamily="50" charset="-128"/>
            </a:endParaRPr>
          </a:p>
          <a:p>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このコーパスは、</a:t>
            </a:r>
            <a:r>
              <a:rPr lang="en-US" altLang="ja-JP" sz="1600" dirty="0">
                <a:latin typeface="BIZ UDPゴシック" panose="020B0400000000000000" pitchFamily="50" charset="-128"/>
                <a:ea typeface="BIZ UDPゴシック" panose="020B0400000000000000" pitchFamily="50" charset="-128"/>
              </a:rPr>
              <a:t>13,500 </a:t>
            </a:r>
            <a:r>
              <a:rPr lang="ja-JP" altLang="en-US" sz="1600" dirty="0">
                <a:latin typeface="BIZ UDPゴシック" panose="020B0400000000000000" pitchFamily="50" charset="-128"/>
                <a:ea typeface="BIZ UDPゴシック" panose="020B0400000000000000" pitchFamily="50" charset="-128"/>
              </a:rPr>
              <a:t>人を超えるボランティアが参加する世界規模のクラウドソーシング活動の成果である！</a:t>
            </a:r>
            <a:endParaRPr lang="en-US" altLang="ja-JP" sz="1600" dirty="0">
              <a:latin typeface="BIZ UDPゴシック" panose="020B0400000000000000" pitchFamily="50" charset="-128"/>
              <a:ea typeface="BIZ UDPゴシック" panose="020B0400000000000000" pitchFamily="50" charset="-128"/>
            </a:endParaRPr>
          </a:p>
          <a:p>
            <a:endParaRPr lang="en-US" altLang="ja-JP" sz="1600" dirty="0">
              <a:latin typeface="BIZ UDPゴシック" panose="020B0400000000000000" pitchFamily="50" charset="-128"/>
              <a:ea typeface="BIZ UDPゴシック" panose="020B0400000000000000" pitchFamily="50" charset="-128"/>
            </a:endParaRPr>
          </a:p>
          <a:p>
            <a:r>
              <a:rPr lang="en-US" altLang="ja-JP" sz="1600" dirty="0" err="1">
                <a:latin typeface="BIZ UDPゴシック" panose="020B0400000000000000" pitchFamily="50" charset="-128"/>
                <a:ea typeface="BIZ UDPゴシック" panose="020B0400000000000000" pitchFamily="50" charset="-128"/>
              </a:rPr>
              <a:t>OpenAssistant</a:t>
            </a:r>
            <a:r>
              <a:rPr lang="en-US" altLang="ja-JP" sz="1600" dirty="0">
                <a:latin typeface="BIZ UDPゴシック" panose="020B0400000000000000" pitchFamily="50" charset="-128"/>
                <a:ea typeface="BIZ UDPゴシック" panose="020B0400000000000000" pitchFamily="50" charset="-128"/>
              </a:rPr>
              <a:t> </a:t>
            </a:r>
            <a:r>
              <a:rPr lang="ja-JP" altLang="en-US" sz="1600" dirty="0">
                <a:latin typeface="BIZ UDPゴシック" panose="020B0400000000000000" pitchFamily="50" charset="-128"/>
                <a:ea typeface="BIZ UDPゴシック" panose="020B0400000000000000" pitchFamily="50" charset="-128"/>
              </a:rPr>
              <a:t>は、人間のデータでトレーニングされる初の完全にオープンソースの大規模な命令調整モデル。 優先度調査の結果、</a:t>
            </a:r>
            <a:r>
              <a:rPr lang="en-US" altLang="ja-JP" sz="1600" dirty="0" err="1">
                <a:latin typeface="BIZ UDPゴシック" panose="020B0400000000000000" pitchFamily="50" charset="-128"/>
                <a:ea typeface="BIZ UDPゴシック" panose="020B0400000000000000" pitchFamily="50" charset="-128"/>
              </a:rPr>
              <a:t>OpenAssistant</a:t>
            </a:r>
            <a:r>
              <a:rPr lang="en-US" altLang="ja-JP" sz="1600" dirty="0">
                <a:latin typeface="BIZ UDPゴシック" panose="020B0400000000000000" pitchFamily="50" charset="-128"/>
                <a:ea typeface="BIZ UDPゴシック" panose="020B0400000000000000" pitchFamily="50" charset="-128"/>
              </a:rPr>
              <a:t> </a:t>
            </a:r>
            <a:r>
              <a:rPr lang="ja-JP" altLang="en-US" sz="1600" dirty="0">
                <a:latin typeface="BIZ UDPゴシック" panose="020B0400000000000000" pitchFamily="50" charset="-128"/>
                <a:ea typeface="BIZ UDPゴシック" panose="020B0400000000000000" pitchFamily="50" charset="-128"/>
              </a:rPr>
              <a:t>の返信は </a:t>
            </a:r>
            <a:r>
              <a:rPr lang="en-US" altLang="ja-JP" sz="1600" dirty="0">
                <a:latin typeface="BIZ UDPゴシック" panose="020B0400000000000000" pitchFamily="50" charset="-128"/>
                <a:ea typeface="BIZ UDPゴシック" panose="020B0400000000000000" pitchFamily="50" charset="-128"/>
              </a:rPr>
              <a:t>GPT-3.5-turbo (</a:t>
            </a:r>
            <a:r>
              <a:rPr lang="en-US" altLang="ja-JP" sz="1600" dirty="0" err="1">
                <a:latin typeface="BIZ UDPゴシック" panose="020B0400000000000000" pitchFamily="50" charset="-128"/>
                <a:ea typeface="BIZ UDPゴシック" panose="020B0400000000000000" pitchFamily="50" charset="-128"/>
              </a:rPr>
              <a:t>ChatGPT</a:t>
            </a:r>
            <a:r>
              <a:rPr lang="en-US" altLang="ja-JP" sz="1600" dirty="0">
                <a:latin typeface="BIZ UDPゴシック" panose="020B0400000000000000" pitchFamily="50" charset="-128"/>
                <a:ea typeface="BIZ UDPゴシック" panose="020B0400000000000000" pitchFamily="50" charset="-128"/>
              </a:rPr>
              <a:t>) </a:t>
            </a:r>
            <a:r>
              <a:rPr lang="ja-JP" altLang="en-US" sz="1600" dirty="0">
                <a:latin typeface="BIZ UDPゴシック" panose="020B0400000000000000" pitchFamily="50" charset="-128"/>
                <a:ea typeface="BIZ UDPゴシック" panose="020B0400000000000000" pitchFamily="50" charset="-128"/>
              </a:rPr>
              <a:t>よりも比較的好まれており、相対勝率はそれぞれ </a:t>
            </a:r>
            <a:r>
              <a:rPr lang="en-US" altLang="ja-JP" sz="1600" dirty="0">
                <a:latin typeface="BIZ UDPゴシック" panose="020B0400000000000000" pitchFamily="50" charset="-128"/>
                <a:ea typeface="BIZ UDPゴシック" panose="020B0400000000000000" pitchFamily="50" charset="-128"/>
              </a:rPr>
              <a:t>48.3% </a:t>
            </a:r>
            <a:r>
              <a:rPr lang="ja-JP" altLang="en-US" sz="1600" dirty="0">
                <a:latin typeface="BIZ UDPゴシック" panose="020B0400000000000000" pitchFamily="50" charset="-128"/>
                <a:ea typeface="BIZ UDPゴシック" panose="020B0400000000000000" pitchFamily="50" charset="-128"/>
              </a:rPr>
              <a:t>対 </a:t>
            </a:r>
            <a:r>
              <a:rPr lang="en-US" altLang="ja-JP" sz="1600" dirty="0">
                <a:latin typeface="BIZ UDPゴシック" panose="020B0400000000000000" pitchFamily="50" charset="-128"/>
                <a:ea typeface="BIZ UDPゴシック" panose="020B0400000000000000" pitchFamily="50" charset="-128"/>
              </a:rPr>
              <a:t>51.7% </a:t>
            </a:r>
            <a:r>
              <a:rPr lang="ja-JP" altLang="en-US" sz="1600" dirty="0">
                <a:latin typeface="BIZ UDPゴシック" panose="020B0400000000000000" pitchFamily="50" charset="-128"/>
                <a:ea typeface="BIZ UDPゴシック" panose="020B0400000000000000" pitchFamily="50" charset="-128"/>
              </a:rPr>
              <a:t>であることが明らかになっている。</a:t>
            </a:r>
          </a:p>
        </p:txBody>
      </p:sp>
      <p:sp>
        <p:nvSpPr>
          <p:cNvPr id="12" name="テキスト ボックス 11">
            <a:extLst>
              <a:ext uri="{FF2B5EF4-FFF2-40B4-BE49-F238E27FC236}">
                <a16:creationId xmlns:a16="http://schemas.microsoft.com/office/drawing/2014/main" id="{08015491-D2E7-7CB3-5A51-C3B07344EDCF}"/>
              </a:ext>
            </a:extLst>
          </p:cNvPr>
          <p:cNvSpPr txBox="1"/>
          <p:nvPr/>
        </p:nvSpPr>
        <p:spPr>
          <a:xfrm>
            <a:off x="8654801" y="5494627"/>
            <a:ext cx="3347387" cy="769441"/>
          </a:xfrm>
          <a:prstGeom prst="rect">
            <a:avLst/>
          </a:prstGeom>
          <a:solidFill>
            <a:schemeClr val="accent2">
              <a:lumMod val="75000"/>
            </a:schemeClr>
          </a:solidFill>
        </p:spPr>
        <p:txBody>
          <a:bodyPr wrap="square">
            <a:spAutoFit/>
          </a:bodyPr>
          <a:lstStyle/>
          <a:p>
            <a:r>
              <a:rPr lang="en-US" altLang="ja-JP" sz="1100" b="1" i="0" dirty="0">
                <a:solidFill>
                  <a:schemeClr val="bg1"/>
                </a:solidFill>
                <a:effectLst/>
                <a:latin typeface="BIZ UDPゴシック" panose="020B0400000000000000" pitchFamily="50" charset="-128"/>
                <a:ea typeface="BIZ UDPゴシック" panose="020B0400000000000000" pitchFamily="50" charset="-128"/>
              </a:rPr>
              <a:t>RLHF</a:t>
            </a:r>
            <a:r>
              <a:rPr lang="ja-JP" altLang="en-US" sz="1100" b="1" i="0" dirty="0">
                <a:solidFill>
                  <a:schemeClr val="bg1"/>
                </a:solidFill>
                <a:effectLst/>
                <a:latin typeface="BIZ UDPゴシック" panose="020B0400000000000000" pitchFamily="50" charset="-128"/>
                <a:ea typeface="BIZ UDPゴシック" panose="020B0400000000000000" pitchFamily="50" charset="-128"/>
              </a:rPr>
              <a:t>（</a:t>
            </a:r>
            <a:r>
              <a:rPr lang="en-US" altLang="ja-JP" sz="1100" b="0" i="0" dirty="0">
                <a:solidFill>
                  <a:schemeClr val="bg1"/>
                </a:solidFill>
                <a:effectLst/>
                <a:latin typeface="BIZ UDPゴシック" panose="020B0400000000000000" pitchFamily="50" charset="-128"/>
                <a:ea typeface="BIZ UDPゴシック" panose="020B0400000000000000" pitchFamily="50" charset="-128"/>
              </a:rPr>
              <a:t> Reinforcement Learning from Human Feedback</a:t>
            </a:r>
            <a:r>
              <a:rPr lang="ja-JP" altLang="en-US" sz="1100" b="0" i="0" dirty="0">
                <a:solidFill>
                  <a:schemeClr val="bg1"/>
                </a:solidFill>
                <a:effectLst/>
                <a:latin typeface="BIZ UDPゴシック" panose="020B0400000000000000" pitchFamily="50" charset="-128"/>
                <a:ea typeface="BIZ UDPゴシック" panose="020B0400000000000000" pitchFamily="50" charset="-128"/>
              </a:rPr>
              <a:t>）は、</a:t>
            </a:r>
            <a:r>
              <a:rPr lang="en-US" altLang="ja-JP" sz="1100" b="0" i="0" dirty="0">
                <a:solidFill>
                  <a:schemeClr val="bg1"/>
                </a:solidFill>
                <a:effectLst/>
                <a:latin typeface="BIZ UDPゴシック" panose="020B0400000000000000" pitchFamily="50" charset="-128"/>
                <a:ea typeface="BIZ UDPゴシック" panose="020B0400000000000000" pitchFamily="50" charset="-128"/>
              </a:rPr>
              <a:t>AI</a:t>
            </a:r>
            <a:r>
              <a:rPr lang="ja-JP" altLang="en-US" sz="1100" b="0" i="0" dirty="0">
                <a:solidFill>
                  <a:schemeClr val="bg1"/>
                </a:solidFill>
                <a:effectLst/>
                <a:latin typeface="BIZ UDPゴシック" panose="020B0400000000000000" pitchFamily="50" charset="-128"/>
                <a:ea typeface="BIZ UDPゴシック" panose="020B0400000000000000" pitchFamily="50" charset="-128"/>
              </a:rPr>
              <a:t>モデルの出力に「人間の価値基準（人間の好み）」が反映されるための学習プロセス。</a:t>
            </a:r>
            <a:endParaRPr lang="ja-JP" altLang="en-US" sz="1100" dirty="0">
              <a:solidFill>
                <a:schemeClr val="bg1"/>
              </a:solidFill>
              <a:latin typeface="BIZ UDPゴシック" panose="020B0400000000000000" pitchFamily="50" charset="-128"/>
              <a:ea typeface="BIZ UDPゴシック" panose="020B0400000000000000" pitchFamily="50" charset="-128"/>
            </a:endParaRPr>
          </a:p>
        </p:txBody>
      </p:sp>
      <p:pic>
        <p:nvPicPr>
          <p:cNvPr id="16" name="図 15">
            <a:extLst>
              <a:ext uri="{FF2B5EF4-FFF2-40B4-BE49-F238E27FC236}">
                <a16:creationId xmlns:a16="http://schemas.microsoft.com/office/drawing/2014/main" id="{AF59807B-ACF8-5FBE-6FF3-D8D74508F9F8}"/>
              </a:ext>
            </a:extLst>
          </p:cNvPr>
          <p:cNvPicPr>
            <a:picLocks noChangeAspect="1"/>
          </p:cNvPicPr>
          <p:nvPr/>
        </p:nvPicPr>
        <p:blipFill>
          <a:blip r:embed="rId4"/>
          <a:stretch>
            <a:fillRect/>
          </a:stretch>
        </p:blipFill>
        <p:spPr>
          <a:xfrm>
            <a:off x="0" y="5004999"/>
            <a:ext cx="8464990" cy="1846763"/>
          </a:xfrm>
          <a:prstGeom prst="rect">
            <a:avLst/>
          </a:prstGeom>
        </p:spPr>
      </p:pic>
      <p:pic>
        <p:nvPicPr>
          <p:cNvPr id="18" name="図 17">
            <a:extLst>
              <a:ext uri="{FF2B5EF4-FFF2-40B4-BE49-F238E27FC236}">
                <a16:creationId xmlns:a16="http://schemas.microsoft.com/office/drawing/2014/main" id="{1CCFCC84-AEBD-9E89-4047-B2375BA3E420}"/>
              </a:ext>
            </a:extLst>
          </p:cNvPr>
          <p:cNvPicPr>
            <a:picLocks noChangeAspect="1"/>
          </p:cNvPicPr>
          <p:nvPr/>
        </p:nvPicPr>
        <p:blipFill>
          <a:blip r:embed="rId5"/>
          <a:stretch>
            <a:fillRect/>
          </a:stretch>
        </p:blipFill>
        <p:spPr>
          <a:xfrm>
            <a:off x="293034" y="3520145"/>
            <a:ext cx="1393708" cy="1393708"/>
          </a:xfrm>
          <a:prstGeom prst="rect">
            <a:avLst/>
          </a:prstGeom>
        </p:spPr>
      </p:pic>
    </p:spTree>
    <p:extLst>
      <p:ext uri="{BB962C8B-B14F-4D97-AF65-F5344CB8AC3E}">
        <p14:creationId xmlns:p14="http://schemas.microsoft.com/office/powerpoint/2010/main" val="1748240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chemeClr val="accent5">
              <a:lumMod val="50000"/>
            </a:schemeClr>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4</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18</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StableLM</a:t>
            </a:r>
            <a:endParaRPr kumimoji="1" lang="ja-JP" altLang="en-US" sz="3200" b="1" dirty="0">
              <a:solidFill>
                <a:schemeClr val="bg1"/>
              </a:solidFill>
              <a:latin typeface="HG丸ｺﾞｼｯｸM-PRO" panose="020F0600000000000000" pitchFamily="50" charset="-128"/>
              <a:ea typeface="HG丸ｺﾞｼｯｸM-PRO" panose="020F0600000000000000" pitchFamily="50" charset="-128"/>
            </a:endParaRPr>
          </a:p>
        </p:txBody>
      </p:sp>
      <p:sp>
        <p:nvSpPr>
          <p:cNvPr id="5" name="テキスト ボックス 4">
            <a:extLst>
              <a:ext uri="{FF2B5EF4-FFF2-40B4-BE49-F238E27FC236}">
                <a16:creationId xmlns:a16="http://schemas.microsoft.com/office/drawing/2014/main" id="{B42ED105-637F-E9DE-4423-9A8F9A09C51D}"/>
              </a:ext>
            </a:extLst>
          </p:cNvPr>
          <p:cNvSpPr txBox="1"/>
          <p:nvPr/>
        </p:nvSpPr>
        <p:spPr>
          <a:xfrm>
            <a:off x="314325" y="613708"/>
            <a:ext cx="11563350" cy="461665"/>
          </a:xfrm>
          <a:prstGeom prst="rect">
            <a:avLst/>
          </a:prstGeom>
          <a:noFill/>
        </p:spPr>
        <p:txBody>
          <a:bodyPr wrap="square" rtlCol="0">
            <a:spAutoFit/>
          </a:bodyPr>
          <a:lstStyle/>
          <a:p>
            <a:pPr algn="ctr"/>
            <a:r>
              <a:rPr kumimoji="1" lang="ja-JP" altLang="en-US" sz="2400" dirty="0">
                <a:latin typeface="ADLaM Display" panose="02010000000000000000" pitchFamily="2" charset="0"/>
                <a:cs typeface="ADLaM Display" panose="02010000000000000000" pitchFamily="2" charset="0"/>
              </a:rPr>
              <a:t>最初の</a:t>
            </a:r>
            <a:r>
              <a:rPr kumimoji="1" lang="en-US" altLang="ja-JP" sz="2400" dirty="0">
                <a:latin typeface="ADLaM Display" panose="02010000000000000000" pitchFamily="2" charset="0"/>
                <a:cs typeface="ADLaM Display" panose="02010000000000000000" pitchFamily="2" charset="0"/>
              </a:rPr>
              <a:t>LLM</a:t>
            </a:r>
            <a:r>
              <a:rPr kumimoji="1" lang="ja-JP" altLang="en-US" sz="2400" dirty="0">
                <a:latin typeface="ADLaM Display" panose="02010000000000000000" pitchFamily="2" charset="0"/>
                <a:cs typeface="ADLaM Display" panose="02010000000000000000" pitchFamily="2" charset="0"/>
              </a:rPr>
              <a:t>　</a:t>
            </a:r>
            <a:r>
              <a:rPr kumimoji="1" lang="en-US" altLang="ja-JP" sz="2400" dirty="0">
                <a:latin typeface="ADLaM Display" panose="02010000000000000000" pitchFamily="2" charset="0"/>
                <a:cs typeface="ADLaM Display" panose="02010000000000000000" pitchFamily="2" charset="0"/>
              </a:rPr>
              <a:t>LLM</a:t>
            </a:r>
            <a:r>
              <a:rPr kumimoji="1" lang="ja-JP" altLang="en-US" sz="2400" dirty="0">
                <a:latin typeface="ADLaM Display" panose="02010000000000000000" pitchFamily="2" charset="0"/>
                <a:cs typeface="ADLaM Display" panose="02010000000000000000" pitchFamily="2" charset="0"/>
              </a:rPr>
              <a:t>のオープン化</a:t>
            </a:r>
          </a:p>
        </p:txBody>
      </p:sp>
    </p:spTree>
    <p:extLst>
      <p:ext uri="{BB962C8B-B14F-4D97-AF65-F5344CB8AC3E}">
        <p14:creationId xmlns:p14="http://schemas.microsoft.com/office/powerpoint/2010/main" val="1315278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chemeClr val="accent5">
              <a:lumMod val="50000"/>
            </a:schemeClr>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年月日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MPT-7B</a:t>
            </a:r>
            <a:endParaRPr kumimoji="1" lang="en-US" altLang="ja-JP" sz="3200" b="1" dirty="0">
              <a:solidFill>
                <a:srgbClr val="C00000"/>
              </a:solidFill>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05DF157A-DCD3-85DA-82B3-0E8238531630}"/>
              </a:ext>
            </a:extLst>
          </p:cNvPr>
          <p:cNvSpPr txBox="1"/>
          <p:nvPr/>
        </p:nvSpPr>
        <p:spPr>
          <a:xfrm>
            <a:off x="0" y="613708"/>
            <a:ext cx="12192000" cy="446276"/>
          </a:xfrm>
          <a:prstGeom prst="rect">
            <a:avLst/>
          </a:prstGeom>
          <a:noFill/>
        </p:spPr>
        <p:txBody>
          <a:bodyPr wrap="square" rtlCol="0">
            <a:spAutoFit/>
          </a:bodyPr>
          <a:lstStyle/>
          <a:p>
            <a:pPr algn="ctr"/>
            <a:r>
              <a:rPr kumimoji="1" lang="en-US" altLang="ja-JP" sz="2300" dirty="0">
                <a:latin typeface="ADLaM Display" panose="02010000000000000000" pitchFamily="2" charset="0"/>
                <a:cs typeface="ADLaM Display" panose="02010000000000000000" pitchFamily="2" charset="0"/>
              </a:rPr>
              <a:t>Introduction MPT-7B: A New Standard for Open-Source, Commercially Usable LLMs </a:t>
            </a:r>
            <a:endParaRPr kumimoji="1" lang="ja-JP" altLang="en-US" sz="2300" dirty="0">
              <a:latin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944671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a:extLst>
              <a:ext uri="{FF2B5EF4-FFF2-40B4-BE49-F238E27FC236}">
                <a16:creationId xmlns:a16="http://schemas.microsoft.com/office/drawing/2014/main" id="{F1144F0A-64CE-CA45-1692-159E1E5DE3AD}"/>
              </a:ext>
            </a:extLst>
          </p:cNvPr>
          <p:cNvGraphicFramePr>
            <a:graphicFrameLocks noGrp="1"/>
          </p:cNvGraphicFramePr>
          <p:nvPr>
            <p:extLst>
              <p:ext uri="{D42A27DB-BD31-4B8C-83A1-F6EECF244321}">
                <p14:modId xmlns:p14="http://schemas.microsoft.com/office/powerpoint/2010/main" val="4197980942"/>
              </p:ext>
            </p:extLst>
          </p:nvPr>
        </p:nvGraphicFramePr>
        <p:xfrm>
          <a:off x="0" y="97015"/>
          <a:ext cx="12192000" cy="6641144"/>
        </p:xfrm>
        <a:graphic>
          <a:graphicData uri="http://schemas.openxmlformats.org/drawingml/2006/table">
            <a:tbl>
              <a:tblPr>
                <a:tableStyleId>{5C22544A-7EE6-4342-B048-85BDC9FD1C3A}</a:tableStyleId>
              </a:tblPr>
              <a:tblGrid>
                <a:gridCol w="1316052">
                  <a:extLst>
                    <a:ext uri="{9D8B030D-6E8A-4147-A177-3AD203B41FA5}">
                      <a16:colId xmlns:a16="http://schemas.microsoft.com/office/drawing/2014/main" val="2413923243"/>
                    </a:ext>
                  </a:extLst>
                </a:gridCol>
                <a:gridCol w="8070682">
                  <a:extLst>
                    <a:ext uri="{9D8B030D-6E8A-4147-A177-3AD203B41FA5}">
                      <a16:colId xmlns:a16="http://schemas.microsoft.com/office/drawing/2014/main" val="715572439"/>
                    </a:ext>
                  </a:extLst>
                </a:gridCol>
                <a:gridCol w="2805266">
                  <a:extLst>
                    <a:ext uri="{9D8B030D-6E8A-4147-A177-3AD203B41FA5}">
                      <a16:colId xmlns:a16="http://schemas.microsoft.com/office/drawing/2014/main" val="3432504775"/>
                    </a:ext>
                  </a:extLst>
                </a:gridCol>
              </a:tblGrid>
              <a:tr h="218910">
                <a:tc>
                  <a:txBody>
                    <a:bodyPr/>
                    <a:lstStyle/>
                    <a:p>
                      <a:pPr algn="ctr" fontAlgn="ctr"/>
                      <a:r>
                        <a:rPr lang="ja-JP" altLang="en-US" sz="1800" u="none" strike="noStrike" dirty="0">
                          <a:solidFill>
                            <a:schemeClr val="accent1">
                              <a:lumMod val="20000"/>
                              <a:lumOff val="80000"/>
                            </a:schemeClr>
                          </a:solidFill>
                          <a:effectLst/>
                          <a:latin typeface="BIZ UDPゴシック" panose="020B0400000000000000" pitchFamily="50" charset="-128"/>
                          <a:ea typeface="BIZ UDPゴシック" panose="020B0400000000000000" pitchFamily="50" charset="-128"/>
                        </a:rPr>
                        <a:t>開催回数</a:t>
                      </a:r>
                      <a:endParaRPr lang="ja-JP" altLang="en-US" sz="1800" b="1" i="0" u="none" strike="noStrike" dirty="0">
                        <a:solidFill>
                          <a:schemeClr val="accent1">
                            <a:lumMod val="20000"/>
                            <a:lumOff val="80000"/>
                          </a:schemeClr>
                        </a:solidFill>
                        <a:effectLst/>
                        <a:latin typeface="BIZ UDPゴシック" panose="020B0400000000000000" pitchFamily="50" charset="-128"/>
                        <a:ea typeface="BIZ UDPゴシック" panose="020B0400000000000000" pitchFamily="50" charset="-128"/>
                      </a:endParaRPr>
                    </a:p>
                  </a:txBody>
                  <a:tcPr marL="4975" marR="4975" marT="4975" marB="0" anchor="ctr">
                    <a:solidFill>
                      <a:srgbClr val="002060"/>
                    </a:solidFill>
                  </a:tcPr>
                </a:tc>
                <a:tc>
                  <a:txBody>
                    <a:bodyPr/>
                    <a:lstStyle/>
                    <a:p>
                      <a:pPr algn="ctr" fontAlgn="ctr"/>
                      <a:r>
                        <a:rPr lang="ja-JP" altLang="en-US" sz="1800" u="none" strike="noStrike" dirty="0">
                          <a:solidFill>
                            <a:schemeClr val="accent1">
                              <a:lumMod val="20000"/>
                              <a:lumOff val="80000"/>
                            </a:schemeClr>
                          </a:solidFill>
                          <a:effectLst/>
                          <a:latin typeface="BIZ UDPゴシック" panose="020B0400000000000000" pitchFamily="50" charset="-128"/>
                          <a:ea typeface="BIZ UDPゴシック" panose="020B0400000000000000" pitchFamily="50" charset="-128"/>
                        </a:rPr>
                        <a:t>タイトル</a:t>
                      </a:r>
                      <a:endParaRPr lang="ja-JP" altLang="en-US" sz="1800" b="1" i="0" u="none" strike="noStrike" dirty="0">
                        <a:solidFill>
                          <a:schemeClr val="accent1">
                            <a:lumMod val="20000"/>
                            <a:lumOff val="80000"/>
                          </a:schemeClr>
                        </a:solidFill>
                        <a:effectLst/>
                        <a:latin typeface="BIZ UDPゴシック" panose="020B0400000000000000" pitchFamily="50" charset="-128"/>
                        <a:ea typeface="BIZ UDPゴシック" panose="020B0400000000000000" pitchFamily="50" charset="-128"/>
                      </a:endParaRPr>
                    </a:p>
                  </a:txBody>
                  <a:tcPr marL="4975" marR="4975" marT="4975" marB="0" anchor="ctr">
                    <a:solidFill>
                      <a:srgbClr val="002060"/>
                    </a:solidFill>
                  </a:tcPr>
                </a:tc>
                <a:tc>
                  <a:txBody>
                    <a:bodyPr/>
                    <a:lstStyle/>
                    <a:p>
                      <a:pPr algn="ctr" fontAlgn="ctr"/>
                      <a:r>
                        <a:rPr lang="ja-JP" altLang="en-US" sz="1800" u="none" strike="noStrike" dirty="0">
                          <a:solidFill>
                            <a:schemeClr val="accent1">
                              <a:lumMod val="20000"/>
                              <a:lumOff val="80000"/>
                            </a:schemeClr>
                          </a:solidFill>
                          <a:effectLst/>
                          <a:latin typeface="BIZ UDPゴシック" panose="020B0400000000000000" pitchFamily="50" charset="-128"/>
                          <a:ea typeface="BIZ UDPゴシック" panose="020B0400000000000000" pitchFamily="50" charset="-128"/>
                        </a:rPr>
                        <a:t>開催日</a:t>
                      </a:r>
                      <a:endParaRPr lang="ja-JP" altLang="en-US" sz="1800" b="1" i="0" u="none" strike="noStrike" dirty="0">
                        <a:solidFill>
                          <a:schemeClr val="accent1">
                            <a:lumMod val="20000"/>
                            <a:lumOff val="80000"/>
                          </a:schemeClr>
                        </a:solidFill>
                        <a:effectLst/>
                        <a:latin typeface="BIZ UDPゴシック" panose="020B0400000000000000" pitchFamily="50" charset="-128"/>
                        <a:ea typeface="BIZ UDPゴシック" panose="020B0400000000000000" pitchFamily="50" charset="-128"/>
                      </a:endParaRPr>
                    </a:p>
                  </a:txBody>
                  <a:tcPr marL="4975" marR="4975" marT="4975" marB="0" anchor="ctr">
                    <a:solidFill>
                      <a:srgbClr val="002060"/>
                    </a:solidFill>
                  </a:tcPr>
                </a:tc>
                <a:extLst>
                  <a:ext uri="{0D108BD9-81ED-4DB2-BD59-A6C34878D82A}">
                    <a16:rowId xmlns:a16="http://schemas.microsoft.com/office/drawing/2014/main" val="429138279"/>
                  </a:ext>
                </a:extLst>
              </a:tr>
              <a:tr h="180103">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1</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b="1" u="none" strike="noStrike" dirty="0">
                          <a:effectLst/>
                          <a:latin typeface="BIZ UDPゴシック" panose="020B0400000000000000" pitchFamily="50" charset="-128"/>
                          <a:ea typeface="BIZ UDPゴシック" panose="020B0400000000000000" pitchFamily="50" charset="-128"/>
                        </a:rPr>
                        <a:t>Web</a:t>
                      </a:r>
                      <a:r>
                        <a:rPr lang="ja-JP" altLang="en-US" sz="1700" b="1" u="none" strike="noStrike" dirty="0">
                          <a:effectLst/>
                          <a:latin typeface="BIZ UDPゴシック" panose="020B0400000000000000" pitchFamily="50" charset="-128"/>
                          <a:ea typeface="BIZ UDPゴシック" panose="020B0400000000000000" pitchFamily="50" charset="-128"/>
                        </a:rPr>
                        <a:t>探偵団　</a:t>
                      </a:r>
                      <a:r>
                        <a:rPr lang="ja-JP" altLang="en-US" sz="1700" u="none" strike="noStrike" dirty="0">
                          <a:effectLst/>
                          <a:latin typeface="BIZ UDPゴシック" panose="020B0400000000000000" pitchFamily="50" charset="-128"/>
                          <a:ea typeface="BIZ UDPゴシック" panose="020B0400000000000000" pitchFamily="50" charset="-128"/>
                        </a:rPr>
                        <a:t>～公開情報パワー～</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2022</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5</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23</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418943085"/>
                  </a:ext>
                </a:extLst>
              </a:tr>
              <a:tr h="180103">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2</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b="1" u="none" strike="noStrike" dirty="0">
                          <a:effectLst/>
                          <a:latin typeface="BIZ UDPゴシック" panose="020B0400000000000000" pitchFamily="50" charset="-128"/>
                          <a:ea typeface="BIZ UDPゴシック" panose="020B0400000000000000" pitchFamily="50" charset="-128"/>
                        </a:rPr>
                        <a:t>RNA</a:t>
                      </a:r>
                      <a:r>
                        <a:rPr lang="ja-JP" altLang="en-US" sz="1700" b="1" u="none" strike="noStrike" dirty="0">
                          <a:effectLst/>
                          <a:latin typeface="BIZ UDPゴシック" panose="020B0400000000000000" pitchFamily="50" charset="-128"/>
                          <a:ea typeface="BIZ UDPゴシック" panose="020B0400000000000000" pitchFamily="50" charset="-128"/>
                        </a:rPr>
                        <a:t>ワールド　</a:t>
                      </a:r>
                      <a:r>
                        <a:rPr lang="ja-JP" altLang="en-US" sz="1700" u="none" strike="noStrike" dirty="0">
                          <a:effectLst/>
                          <a:latin typeface="BIZ UDPゴシック" panose="020B0400000000000000" pitchFamily="50" charset="-128"/>
                          <a:ea typeface="BIZ UDPゴシック" panose="020B0400000000000000" pitchFamily="50" charset="-128"/>
                        </a:rPr>
                        <a:t>～医療・農業～</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2022</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6</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23</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2847141526"/>
                  </a:ext>
                </a:extLst>
              </a:tr>
              <a:tr h="242375">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3</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人工知能のトレンドと</a:t>
                      </a:r>
                      <a:r>
                        <a:rPr lang="en-US" altLang="ja-JP" sz="1700" b="1" u="none" strike="noStrike" dirty="0">
                          <a:effectLst/>
                          <a:latin typeface="BIZ UDPゴシック" panose="020B0400000000000000" pitchFamily="50" charset="-128"/>
                          <a:ea typeface="BIZ UDPゴシック" panose="020B0400000000000000" pitchFamily="50" charset="-128"/>
                        </a:rPr>
                        <a:t>GPU</a:t>
                      </a:r>
                      <a:r>
                        <a:rPr lang="ja-JP" altLang="en-US" sz="1700" b="1" u="none" strike="noStrike" dirty="0">
                          <a:effectLst/>
                          <a:latin typeface="BIZ UDPゴシック" panose="020B0400000000000000" pitchFamily="50" charset="-128"/>
                          <a:ea typeface="BIZ UDPゴシック" panose="020B0400000000000000" pitchFamily="50" charset="-128"/>
                        </a:rPr>
                        <a:t>　</a:t>
                      </a:r>
                      <a:r>
                        <a:rPr lang="ja-JP" altLang="en-US" sz="1700" u="none" strike="noStrike" dirty="0">
                          <a:effectLst/>
                          <a:latin typeface="BIZ UDPゴシック" panose="020B0400000000000000" pitchFamily="50" charset="-128"/>
                          <a:ea typeface="BIZ UDPゴシック" panose="020B0400000000000000" pitchFamily="50" charset="-128"/>
                        </a:rPr>
                        <a:t>～トランスフォーマーとパーセプトロン～</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2022</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7</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25</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642503312"/>
                  </a:ext>
                </a:extLst>
              </a:tr>
              <a:tr h="180103">
                <a:tc>
                  <a:txBody>
                    <a:bodyPr/>
                    <a:lstStyle/>
                    <a:p>
                      <a:pPr algn="ctr" fontAlgn="ctr"/>
                      <a:r>
                        <a:rPr lang="ja-JP" altLang="en-US" sz="1700" u="none" strike="noStrike">
                          <a:effectLst/>
                          <a:latin typeface="BIZ UDPゴシック" panose="020B0400000000000000" pitchFamily="50" charset="-128"/>
                          <a:ea typeface="BIZ UDPゴシック" panose="020B0400000000000000" pitchFamily="50" charset="-128"/>
                        </a:rPr>
                        <a:t>第</a:t>
                      </a:r>
                      <a:r>
                        <a:rPr lang="en-US" altLang="ja-JP" sz="1700" u="none" strike="noStrike">
                          <a:effectLst/>
                          <a:latin typeface="BIZ UDPゴシック" panose="020B0400000000000000" pitchFamily="50" charset="-128"/>
                          <a:ea typeface="BIZ UDPゴシック" panose="020B0400000000000000" pitchFamily="50" charset="-128"/>
                        </a:rPr>
                        <a:t>4</a:t>
                      </a:r>
                      <a:r>
                        <a:rPr lang="ja-JP" altLang="en-US" sz="1700" u="none" strike="noStrike">
                          <a:effectLst/>
                          <a:latin typeface="BIZ UDPゴシック" panose="020B0400000000000000" pitchFamily="50" charset="-128"/>
                          <a:ea typeface="BIZ UDPゴシック" panose="020B0400000000000000" pitchFamily="50" charset="-128"/>
                        </a:rPr>
                        <a:t>回</a:t>
                      </a:r>
                      <a:endParaRPr lang="ja-JP" altLang="en-US" sz="17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中央銀行デジタル通貨の最新動向</a:t>
                      </a:r>
                      <a:endParaRPr lang="ja-JP" altLang="en-US" sz="17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2022</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8</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25</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192524858"/>
                  </a:ext>
                </a:extLst>
              </a:tr>
              <a:tr h="180103">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5</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合成生物学　</a:t>
                      </a:r>
                      <a:r>
                        <a:rPr lang="ja-JP" altLang="en-US" sz="1700" u="none" strike="noStrike" dirty="0">
                          <a:effectLst/>
                          <a:latin typeface="BIZ UDPゴシック" panose="020B0400000000000000" pitchFamily="50" charset="-128"/>
                          <a:ea typeface="BIZ UDPゴシック" panose="020B0400000000000000" pitchFamily="50" charset="-128"/>
                        </a:rPr>
                        <a:t>～バイオ経済とベンチャー企業～</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2022</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9</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26</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796075186"/>
                  </a:ext>
                </a:extLst>
              </a:tr>
              <a:tr h="180103">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6</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アップサイクル技術　</a:t>
                      </a:r>
                      <a:r>
                        <a:rPr lang="ja-JP" altLang="en-US" sz="1700" u="none" strike="noStrike" dirty="0">
                          <a:effectLst/>
                          <a:latin typeface="BIZ UDPゴシック" panose="020B0400000000000000" pitchFamily="50" charset="-128"/>
                          <a:ea typeface="BIZ UDPゴシック" panose="020B0400000000000000" pitchFamily="50" charset="-128"/>
                        </a:rPr>
                        <a:t>～廃棄物に付加価値を！～</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2022</a:t>
                      </a:r>
                      <a:r>
                        <a:rPr lang="ja-JP" altLang="en-US" sz="1700" u="none" strike="noStrike" dirty="0">
                          <a:effectLst/>
                          <a:latin typeface="BIZ UDPゴシック" panose="020B0400000000000000" pitchFamily="50" charset="-128"/>
                          <a:ea typeface="BIZ UDPゴシック" panose="020B0400000000000000" pitchFamily="50" charset="-128"/>
                        </a:rPr>
                        <a:t>年</a:t>
                      </a:r>
                      <a:r>
                        <a:rPr lang="en-US" altLang="ja-JP" sz="1700" u="none" strike="noStrike" dirty="0">
                          <a:effectLst/>
                          <a:latin typeface="BIZ UDPゴシック" panose="020B0400000000000000" pitchFamily="50" charset="-128"/>
                          <a:ea typeface="BIZ UDPゴシック" panose="020B0400000000000000" pitchFamily="50" charset="-128"/>
                        </a:rPr>
                        <a:t>10</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25</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227007433"/>
                  </a:ext>
                </a:extLst>
              </a:tr>
              <a:tr h="180103">
                <a:tc>
                  <a:txBody>
                    <a:bodyPr/>
                    <a:lstStyle/>
                    <a:p>
                      <a:pPr algn="ctr" fontAlgn="ctr"/>
                      <a:r>
                        <a:rPr lang="ja-JP" altLang="en-US" sz="1700" u="none" strike="noStrike">
                          <a:effectLst/>
                          <a:latin typeface="BIZ UDPゴシック" panose="020B0400000000000000" pitchFamily="50" charset="-128"/>
                          <a:ea typeface="BIZ UDPゴシック" panose="020B0400000000000000" pitchFamily="50" charset="-128"/>
                        </a:rPr>
                        <a:t>第</a:t>
                      </a:r>
                      <a:r>
                        <a:rPr lang="en-US" altLang="ja-JP" sz="1700" u="none" strike="noStrike">
                          <a:effectLst/>
                          <a:latin typeface="BIZ UDPゴシック" panose="020B0400000000000000" pitchFamily="50" charset="-128"/>
                          <a:ea typeface="BIZ UDPゴシック" panose="020B0400000000000000" pitchFamily="50" charset="-128"/>
                        </a:rPr>
                        <a:t>7</a:t>
                      </a:r>
                      <a:r>
                        <a:rPr lang="ja-JP" altLang="en-US" sz="1700" u="none" strike="noStrike">
                          <a:effectLst/>
                          <a:latin typeface="BIZ UDPゴシック" panose="020B0400000000000000" pitchFamily="50" charset="-128"/>
                          <a:ea typeface="BIZ UDPゴシック" panose="020B0400000000000000" pitchFamily="50" charset="-128"/>
                        </a:rPr>
                        <a:t>回</a:t>
                      </a:r>
                      <a:endParaRPr lang="ja-JP" altLang="en-US" sz="17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ラディカル・イノベーション組織　</a:t>
                      </a:r>
                      <a:r>
                        <a:rPr lang="ja-JP" altLang="en-US" sz="1700" u="none" strike="noStrike" dirty="0">
                          <a:effectLst/>
                          <a:latin typeface="BIZ UDPゴシック" panose="020B0400000000000000" pitchFamily="50" charset="-128"/>
                          <a:ea typeface="BIZ UDPゴシック" panose="020B0400000000000000" pitchFamily="50" charset="-128"/>
                        </a:rPr>
                        <a:t>～</a:t>
                      </a:r>
                      <a:r>
                        <a:rPr lang="en-US" altLang="ja-JP" sz="1700" u="none" strike="noStrike" dirty="0">
                          <a:effectLst/>
                          <a:latin typeface="BIZ UDPゴシック" panose="020B0400000000000000" pitchFamily="50" charset="-128"/>
                          <a:ea typeface="BIZ UDPゴシック" panose="020B0400000000000000" pitchFamily="50" charset="-128"/>
                        </a:rPr>
                        <a:t>DARPA</a:t>
                      </a:r>
                      <a:r>
                        <a:rPr lang="ja-JP" altLang="en-US" sz="1700" u="none" strike="noStrike" dirty="0">
                          <a:effectLst/>
                          <a:latin typeface="BIZ UDPゴシック" panose="020B0400000000000000" pitchFamily="50" charset="-128"/>
                          <a:ea typeface="BIZ UDPゴシック" panose="020B0400000000000000" pitchFamily="50" charset="-128"/>
                        </a:rPr>
                        <a:t>模倣組織～</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2022</a:t>
                      </a:r>
                      <a:r>
                        <a:rPr lang="ja-JP" altLang="en-US" sz="1700" u="none" strike="noStrike" dirty="0">
                          <a:effectLst/>
                          <a:latin typeface="BIZ UDPゴシック" panose="020B0400000000000000" pitchFamily="50" charset="-128"/>
                          <a:ea typeface="BIZ UDPゴシック" panose="020B0400000000000000" pitchFamily="50" charset="-128"/>
                        </a:rPr>
                        <a:t>年</a:t>
                      </a:r>
                      <a:r>
                        <a:rPr lang="en-US" altLang="ja-JP" sz="1700" u="none" strike="noStrike" dirty="0">
                          <a:effectLst/>
                          <a:latin typeface="BIZ UDPゴシック" panose="020B0400000000000000" pitchFamily="50" charset="-128"/>
                          <a:ea typeface="BIZ UDPゴシック" panose="020B0400000000000000" pitchFamily="50" charset="-128"/>
                        </a:rPr>
                        <a:t>11</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23</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657357349"/>
                  </a:ext>
                </a:extLst>
              </a:tr>
              <a:tr h="180103">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8</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オルガノイド</a:t>
                      </a:r>
                      <a:r>
                        <a:rPr lang="ja-JP" altLang="en-US" sz="1700" u="none" strike="noStrike" dirty="0">
                          <a:effectLst/>
                          <a:latin typeface="BIZ UDPゴシック" panose="020B0400000000000000" pitchFamily="50" charset="-128"/>
                          <a:ea typeface="BIZ UDPゴシック" panose="020B0400000000000000" pitchFamily="50" charset="-128"/>
                        </a:rPr>
                        <a:t>　～培養脳とバイオ</a:t>
                      </a:r>
                      <a:r>
                        <a:rPr lang="en-US" altLang="ja-JP" sz="1700" u="none" strike="noStrike" dirty="0">
                          <a:effectLst/>
                          <a:latin typeface="BIZ UDPゴシック" panose="020B0400000000000000" pitchFamily="50" charset="-128"/>
                          <a:ea typeface="BIZ UDPゴシック" panose="020B0400000000000000" pitchFamily="50" charset="-128"/>
                        </a:rPr>
                        <a:t>AI</a:t>
                      </a:r>
                      <a:r>
                        <a:rPr lang="ja-JP" altLang="en-US" sz="1700" u="none" strike="noStrike" dirty="0">
                          <a:effectLst/>
                          <a:latin typeface="BIZ UDPゴシック" panose="020B0400000000000000" pitchFamily="50" charset="-128"/>
                          <a:ea typeface="BIZ UDPゴシック" panose="020B0400000000000000" pitchFamily="50" charset="-128"/>
                        </a:rPr>
                        <a:t>～</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2022</a:t>
                      </a:r>
                      <a:r>
                        <a:rPr lang="ja-JP" altLang="en-US" sz="1700" u="none" strike="noStrike" dirty="0">
                          <a:effectLst/>
                          <a:latin typeface="BIZ UDPゴシック" panose="020B0400000000000000" pitchFamily="50" charset="-128"/>
                          <a:ea typeface="BIZ UDPゴシック" panose="020B0400000000000000" pitchFamily="50" charset="-128"/>
                        </a:rPr>
                        <a:t>年</a:t>
                      </a:r>
                      <a:r>
                        <a:rPr lang="en-US" altLang="ja-JP" sz="1700" u="none" strike="noStrike" dirty="0">
                          <a:effectLst/>
                          <a:latin typeface="BIZ UDPゴシック" panose="020B0400000000000000" pitchFamily="50" charset="-128"/>
                          <a:ea typeface="BIZ UDPゴシック" panose="020B0400000000000000" pitchFamily="50" charset="-128"/>
                        </a:rPr>
                        <a:t>12</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23</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712221017"/>
                  </a:ext>
                </a:extLst>
              </a:tr>
              <a:tr h="180103">
                <a:tc>
                  <a:txBody>
                    <a:bodyPr/>
                    <a:lstStyle/>
                    <a:p>
                      <a:pPr algn="ctr" fontAlgn="ctr"/>
                      <a:r>
                        <a:rPr lang="ja-JP" altLang="en-US" sz="1700" u="none" strike="noStrike">
                          <a:effectLst/>
                          <a:latin typeface="BIZ UDPゴシック" panose="020B0400000000000000" pitchFamily="50" charset="-128"/>
                          <a:ea typeface="BIZ UDPゴシック" panose="020B0400000000000000" pitchFamily="50" charset="-128"/>
                        </a:rPr>
                        <a:t>第</a:t>
                      </a:r>
                      <a:r>
                        <a:rPr lang="en-US" altLang="ja-JP" sz="1700" u="none" strike="noStrike">
                          <a:effectLst/>
                          <a:latin typeface="BIZ UDPゴシック" panose="020B0400000000000000" pitchFamily="50" charset="-128"/>
                          <a:ea typeface="BIZ UDPゴシック" panose="020B0400000000000000" pitchFamily="50" charset="-128"/>
                        </a:rPr>
                        <a:t>9</a:t>
                      </a:r>
                      <a:r>
                        <a:rPr lang="ja-JP" altLang="en-US" sz="1700" u="none" strike="noStrike">
                          <a:effectLst/>
                          <a:latin typeface="BIZ UDPゴシック" panose="020B0400000000000000" pitchFamily="50" charset="-128"/>
                          <a:ea typeface="BIZ UDPゴシック" panose="020B0400000000000000" pitchFamily="50" charset="-128"/>
                        </a:rPr>
                        <a:t>回</a:t>
                      </a:r>
                      <a:endParaRPr lang="ja-JP" altLang="en-US" sz="17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航空・宇宙　</a:t>
                      </a:r>
                      <a:r>
                        <a:rPr lang="ja-JP" altLang="en-US" sz="1700" u="none" strike="noStrike" dirty="0">
                          <a:effectLst/>
                          <a:latin typeface="BIZ UDPゴシック" panose="020B0400000000000000" pitchFamily="50" charset="-128"/>
                          <a:ea typeface="BIZ UDPゴシック" panose="020B0400000000000000" pitchFamily="50" charset="-128"/>
                        </a:rPr>
                        <a:t>～人工衛星、無人機、極超音速～</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2023</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1</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25</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783453050"/>
                  </a:ext>
                </a:extLst>
              </a:tr>
              <a:tr h="180103">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10</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アップサイクル技術（２）　</a:t>
                      </a:r>
                      <a:r>
                        <a:rPr lang="ja-JP" altLang="en-US" sz="1700" u="none" strike="noStrike" dirty="0">
                          <a:effectLst/>
                          <a:latin typeface="BIZ UDPゴシック" panose="020B0400000000000000" pitchFamily="50" charset="-128"/>
                          <a:ea typeface="BIZ UDPゴシック" panose="020B0400000000000000" pitchFamily="50" charset="-128"/>
                        </a:rPr>
                        <a:t>～技術フォーサイトレポート解説～</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2023</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2</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10</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2275900830"/>
                  </a:ext>
                </a:extLst>
              </a:tr>
              <a:tr h="180103">
                <a:tc>
                  <a:txBody>
                    <a:bodyPr/>
                    <a:lstStyle/>
                    <a:p>
                      <a:pPr algn="ctr" fontAlgn="ctr"/>
                      <a:r>
                        <a:rPr lang="ja-JP" altLang="en-US" sz="1700" u="none" strike="noStrike">
                          <a:effectLst/>
                          <a:latin typeface="BIZ UDPゴシック" panose="020B0400000000000000" pitchFamily="50" charset="-128"/>
                          <a:ea typeface="BIZ UDPゴシック" panose="020B0400000000000000" pitchFamily="50" charset="-128"/>
                        </a:rPr>
                        <a:t>第</a:t>
                      </a:r>
                      <a:r>
                        <a:rPr lang="en-US" altLang="ja-JP" sz="1700" u="none" strike="noStrike">
                          <a:effectLst/>
                          <a:latin typeface="BIZ UDPゴシック" panose="020B0400000000000000" pitchFamily="50" charset="-128"/>
                          <a:ea typeface="BIZ UDPゴシック" panose="020B0400000000000000" pitchFamily="50" charset="-128"/>
                        </a:rPr>
                        <a:t>11</a:t>
                      </a:r>
                      <a:r>
                        <a:rPr lang="ja-JP" altLang="en-US" sz="1700" u="none" strike="noStrike">
                          <a:effectLst/>
                          <a:latin typeface="BIZ UDPゴシック" panose="020B0400000000000000" pitchFamily="50" charset="-128"/>
                          <a:ea typeface="BIZ UDPゴシック" panose="020B0400000000000000" pitchFamily="50" charset="-128"/>
                        </a:rPr>
                        <a:t>回</a:t>
                      </a:r>
                      <a:endParaRPr lang="ja-JP" altLang="en-US" sz="17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ジェネレーティブ</a:t>
                      </a:r>
                      <a:r>
                        <a:rPr lang="en-US" altLang="ja-JP" sz="1700" b="1" u="none" strike="noStrike" dirty="0">
                          <a:effectLst/>
                          <a:latin typeface="BIZ UDPゴシック" panose="020B0400000000000000" pitchFamily="50" charset="-128"/>
                          <a:ea typeface="BIZ UDPゴシック" panose="020B0400000000000000" pitchFamily="50" charset="-128"/>
                        </a:rPr>
                        <a:t>AI</a:t>
                      </a:r>
                      <a:r>
                        <a:rPr lang="ja-JP" altLang="en-US" sz="1700" b="1" u="none" strike="noStrike" dirty="0">
                          <a:effectLst/>
                          <a:latin typeface="BIZ UDPゴシック" panose="020B0400000000000000" pitchFamily="50" charset="-128"/>
                          <a:ea typeface="BIZ UDPゴシック" panose="020B0400000000000000" pitchFamily="50" charset="-128"/>
                        </a:rPr>
                        <a:t>　</a:t>
                      </a:r>
                      <a:r>
                        <a:rPr lang="ja-JP" altLang="en-US" sz="1700" u="none" strike="noStrike" dirty="0">
                          <a:effectLst/>
                          <a:latin typeface="BIZ UDPゴシック" panose="020B0400000000000000" pitchFamily="50" charset="-128"/>
                          <a:ea typeface="BIZ UDPゴシック" panose="020B0400000000000000" pitchFamily="50" charset="-128"/>
                        </a:rPr>
                        <a:t>～画像合成、ボット、ディープフェイク～</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2023</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2</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24</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667821004"/>
                  </a:ext>
                </a:extLst>
              </a:tr>
              <a:tr h="180103">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12</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zh-CN" altLang="en-US" sz="1700" b="1" u="none" strike="noStrike" dirty="0">
                          <a:effectLst/>
                          <a:latin typeface="BIZ UDPゴシック" panose="020B0400000000000000" pitchFamily="50" charset="-128"/>
                          <a:ea typeface="BIZ UDPゴシック" panose="020B0400000000000000" pitchFamily="50" charset="-128"/>
                        </a:rPr>
                        <a:t>次世代原子力　</a:t>
                      </a:r>
                      <a:r>
                        <a:rPr lang="zh-CN" altLang="en-US" sz="1700" u="none" strike="noStrike" dirty="0">
                          <a:effectLst/>
                          <a:latin typeface="BIZ UDPゴシック" panose="020B0400000000000000" pitchFamily="50" charset="-128"/>
                          <a:ea typeface="BIZ UDPゴシック" panose="020B0400000000000000" pitchFamily="50" charset="-128"/>
                        </a:rPr>
                        <a:t>～新型炉、核廃棄物、原子炉活用～</a:t>
                      </a:r>
                      <a:endParaRPr lang="zh-CN"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2023</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3</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10</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862074599"/>
                  </a:ext>
                </a:extLst>
              </a:tr>
              <a:tr h="180103">
                <a:tc>
                  <a:txBody>
                    <a:bodyPr/>
                    <a:lstStyle/>
                    <a:p>
                      <a:pPr algn="ctr" fontAlgn="ctr"/>
                      <a:r>
                        <a:rPr lang="ja-JP" altLang="en-US" sz="1700" u="none" strike="noStrike">
                          <a:effectLst/>
                          <a:latin typeface="BIZ UDPゴシック" panose="020B0400000000000000" pitchFamily="50" charset="-128"/>
                          <a:ea typeface="BIZ UDPゴシック" panose="020B0400000000000000" pitchFamily="50" charset="-128"/>
                        </a:rPr>
                        <a:t>第</a:t>
                      </a:r>
                      <a:r>
                        <a:rPr lang="en-US" altLang="ja-JP" sz="1700" u="none" strike="noStrike">
                          <a:effectLst/>
                          <a:latin typeface="BIZ UDPゴシック" panose="020B0400000000000000" pitchFamily="50" charset="-128"/>
                          <a:ea typeface="BIZ UDPゴシック" panose="020B0400000000000000" pitchFamily="50" charset="-128"/>
                        </a:rPr>
                        <a:t>13</a:t>
                      </a:r>
                      <a:r>
                        <a:rPr lang="ja-JP" altLang="en-US" sz="1700" u="none" strike="noStrike">
                          <a:effectLst/>
                          <a:latin typeface="BIZ UDPゴシック" panose="020B0400000000000000" pitchFamily="50" charset="-128"/>
                          <a:ea typeface="BIZ UDPゴシック" panose="020B0400000000000000" pitchFamily="50" charset="-128"/>
                        </a:rPr>
                        <a:t>回</a:t>
                      </a:r>
                      <a:endParaRPr lang="ja-JP" altLang="en-US" sz="17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ユーラシア地経学　</a:t>
                      </a:r>
                      <a:r>
                        <a:rPr lang="ja-JP" altLang="en-US" sz="1700" u="none" strike="noStrike" dirty="0">
                          <a:effectLst/>
                          <a:latin typeface="BIZ UDPゴシック" panose="020B0400000000000000" pitchFamily="50" charset="-128"/>
                          <a:ea typeface="BIZ UDPゴシック" panose="020B0400000000000000" pitchFamily="50" charset="-128"/>
                        </a:rPr>
                        <a:t>～リムランド、中央回廊、大陸</a:t>
                      </a:r>
                      <a:r>
                        <a:rPr lang="en-US" altLang="ja-JP" sz="1700" u="none" strike="noStrike" dirty="0">
                          <a:effectLst/>
                          <a:latin typeface="BIZ UDPゴシック" panose="020B0400000000000000" pitchFamily="50" charset="-128"/>
                          <a:ea typeface="BIZ UDPゴシック" panose="020B0400000000000000" pitchFamily="50" charset="-128"/>
                        </a:rPr>
                        <a:t>DX</a:t>
                      </a:r>
                      <a:r>
                        <a:rPr lang="ja-JP" altLang="en-US" sz="1700" u="none" strike="noStrike" dirty="0">
                          <a:effectLst/>
                          <a:latin typeface="BIZ UDPゴシック" panose="020B0400000000000000" pitchFamily="50" charset="-128"/>
                          <a:ea typeface="BIZ UDPゴシック" panose="020B0400000000000000" pitchFamily="50" charset="-128"/>
                        </a:rPr>
                        <a:t>～</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2023</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4</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24</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470446161"/>
                  </a:ext>
                </a:extLst>
              </a:tr>
              <a:tr h="180103">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14</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b="1" u="none" strike="noStrike" dirty="0">
                          <a:effectLst/>
                          <a:latin typeface="BIZ UDPゴシック" panose="020B0400000000000000" pitchFamily="50" charset="-128"/>
                          <a:ea typeface="BIZ UDPゴシック" panose="020B0400000000000000" pitchFamily="50" charset="-128"/>
                        </a:rPr>
                        <a:t>RNA</a:t>
                      </a:r>
                      <a:r>
                        <a:rPr lang="ja-JP" altLang="en-US" sz="1700" b="1" u="none" strike="noStrike" dirty="0">
                          <a:effectLst/>
                          <a:latin typeface="BIZ UDPゴシック" panose="020B0400000000000000" pitchFamily="50" charset="-128"/>
                          <a:ea typeface="BIZ UDPゴシック" panose="020B0400000000000000" pitchFamily="50" charset="-128"/>
                        </a:rPr>
                        <a:t>医薬　</a:t>
                      </a:r>
                      <a:r>
                        <a:rPr lang="ja-JP" altLang="en-US" sz="1700" u="none" strike="noStrike" dirty="0">
                          <a:effectLst/>
                          <a:latin typeface="BIZ UDPゴシック" panose="020B0400000000000000" pitchFamily="50" charset="-128"/>
                          <a:ea typeface="BIZ UDPゴシック" panose="020B0400000000000000" pitchFamily="50" charset="-128"/>
                        </a:rPr>
                        <a:t>～治療薬、ナノ脂質、プラスミド</a:t>
                      </a:r>
                      <a:r>
                        <a:rPr lang="en-US" altLang="ja-JP" sz="1700" u="none" strike="noStrike" dirty="0">
                          <a:effectLst/>
                          <a:latin typeface="BIZ UDPゴシック" panose="020B0400000000000000" pitchFamily="50" charset="-128"/>
                          <a:ea typeface="BIZ UDPゴシック" panose="020B0400000000000000" pitchFamily="50" charset="-128"/>
                        </a:rPr>
                        <a:t>DNA</a:t>
                      </a:r>
                      <a:r>
                        <a:rPr lang="ja-JP" altLang="en-US" sz="1700" u="none" strike="noStrike" dirty="0">
                          <a:effectLst/>
                          <a:latin typeface="BIZ UDPゴシック" panose="020B0400000000000000" pitchFamily="50" charset="-128"/>
                          <a:ea typeface="BIZ UDPゴシック" panose="020B0400000000000000" pitchFamily="50" charset="-128"/>
                        </a:rPr>
                        <a:t>～</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2023</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6</a:t>
                      </a:r>
                      <a:r>
                        <a:rPr lang="ja-JP" altLang="en-US" sz="1700" u="none" strike="noStrike" dirty="0">
                          <a:effectLst/>
                          <a:latin typeface="BIZ UDPゴシック" panose="020B0400000000000000" pitchFamily="50" charset="-128"/>
                          <a:ea typeface="BIZ UDPゴシック" panose="020B0400000000000000" pitchFamily="50" charset="-128"/>
                        </a:rPr>
                        <a:t>月　</a:t>
                      </a:r>
                      <a:r>
                        <a:rPr lang="en-US" altLang="ja-JP" sz="1700" u="none" strike="noStrike" dirty="0">
                          <a:effectLst/>
                          <a:latin typeface="BIZ UDPゴシック" panose="020B0400000000000000" pitchFamily="50" charset="-128"/>
                          <a:ea typeface="BIZ UDPゴシック" panose="020B0400000000000000" pitchFamily="50" charset="-128"/>
                        </a:rPr>
                        <a:t>9</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648372561"/>
                  </a:ext>
                </a:extLst>
              </a:tr>
              <a:tr h="180103">
                <a:tc>
                  <a:txBody>
                    <a:bodyPr/>
                    <a:lstStyle/>
                    <a:p>
                      <a:pPr algn="ctr" fontAlgn="ctr"/>
                      <a:r>
                        <a:rPr lang="ja-JP" altLang="en-US" sz="1700" u="none" strike="noStrike">
                          <a:effectLst/>
                          <a:latin typeface="BIZ UDPゴシック" panose="020B0400000000000000" pitchFamily="50" charset="-128"/>
                          <a:ea typeface="BIZ UDPゴシック" panose="020B0400000000000000" pitchFamily="50" charset="-128"/>
                        </a:rPr>
                        <a:t>第</a:t>
                      </a:r>
                      <a:r>
                        <a:rPr lang="en-US" altLang="ja-JP" sz="1700" u="none" strike="noStrike">
                          <a:effectLst/>
                          <a:latin typeface="BIZ UDPゴシック" panose="020B0400000000000000" pitchFamily="50" charset="-128"/>
                          <a:ea typeface="BIZ UDPゴシック" panose="020B0400000000000000" pitchFamily="50" charset="-128"/>
                        </a:rPr>
                        <a:t>15</a:t>
                      </a:r>
                      <a:r>
                        <a:rPr lang="ja-JP" altLang="en-US" sz="1700" u="none" strike="noStrike">
                          <a:effectLst/>
                          <a:latin typeface="BIZ UDPゴシック" panose="020B0400000000000000" pitchFamily="50" charset="-128"/>
                          <a:ea typeface="BIZ UDPゴシック" panose="020B0400000000000000" pitchFamily="50" charset="-128"/>
                        </a:rPr>
                        <a:t>回</a:t>
                      </a:r>
                      <a:endParaRPr lang="ja-JP" altLang="en-US" sz="17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三井物産と南満洲鉄道　</a:t>
                      </a:r>
                      <a:r>
                        <a:rPr lang="ja-JP" altLang="en-US" sz="1700" u="none" strike="noStrike" dirty="0">
                          <a:effectLst/>
                          <a:latin typeface="BIZ UDPゴシック" panose="020B0400000000000000" pitchFamily="50" charset="-128"/>
                          <a:ea typeface="BIZ UDPゴシック" panose="020B0400000000000000" pitchFamily="50" charset="-128"/>
                        </a:rPr>
                        <a:t>～調査部組織を持った組織の趨勢～</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2023</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7</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25</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1090233222"/>
                  </a:ext>
                </a:extLst>
              </a:tr>
              <a:tr h="180103">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16</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人口トレンド　</a:t>
                      </a:r>
                      <a:r>
                        <a:rPr lang="ja-JP" altLang="en-US" sz="1700" u="none" strike="noStrike" dirty="0">
                          <a:effectLst/>
                          <a:latin typeface="BIZ UDPゴシック" panose="020B0400000000000000" pitchFamily="50" charset="-128"/>
                          <a:ea typeface="BIZ UDPゴシック" panose="020B0400000000000000" pitchFamily="50" charset="-128"/>
                        </a:rPr>
                        <a:t>～減速する世界、縮小する日本～</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2023</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8</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25</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2970062602"/>
                  </a:ext>
                </a:extLst>
              </a:tr>
              <a:tr h="180103">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17</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ウクライナ戦訓　</a:t>
                      </a:r>
                      <a:r>
                        <a:rPr lang="ja-JP" altLang="en-US" sz="1700" u="none" strike="noStrike" dirty="0">
                          <a:effectLst/>
                          <a:latin typeface="BIZ UDPゴシック" panose="020B0400000000000000" pitchFamily="50" charset="-128"/>
                          <a:ea typeface="BIZ UDPゴシック" panose="020B0400000000000000" pitchFamily="50" charset="-128"/>
                        </a:rPr>
                        <a:t>～電子戦、ドローン戦、塹壕戦～</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2023</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9</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25</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1055050160"/>
                  </a:ext>
                </a:extLst>
              </a:tr>
              <a:tr h="180103">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18</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インテリジェンスの世界と商社　</a:t>
                      </a:r>
                      <a:r>
                        <a:rPr lang="ja-JP" altLang="en-US" sz="1700" u="none" strike="noStrike" dirty="0">
                          <a:effectLst/>
                          <a:latin typeface="BIZ UDPゴシック" panose="020B0400000000000000" pitchFamily="50" charset="-128"/>
                          <a:ea typeface="BIZ UDPゴシック" panose="020B0400000000000000" pitchFamily="50" charset="-128"/>
                        </a:rPr>
                        <a:t>～軍事諜報組織の戦前から戦後～</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2023</a:t>
                      </a:r>
                      <a:r>
                        <a:rPr lang="ja-JP" altLang="en-US" sz="1700" u="none" strike="noStrike" dirty="0">
                          <a:effectLst/>
                          <a:latin typeface="BIZ UDPゴシック" panose="020B0400000000000000" pitchFamily="50" charset="-128"/>
                          <a:ea typeface="BIZ UDPゴシック" panose="020B0400000000000000" pitchFamily="50" charset="-128"/>
                        </a:rPr>
                        <a:t>年</a:t>
                      </a:r>
                      <a:r>
                        <a:rPr lang="en-US" altLang="ja-JP" sz="1700" u="none" strike="noStrike" dirty="0">
                          <a:effectLst/>
                          <a:latin typeface="BIZ UDPゴシック" panose="020B0400000000000000" pitchFamily="50" charset="-128"/>
                          <a:ea typeface="BIZ UDPゴシック" panose="020B0400000000000000" pitchFamily="50" charset="-128"/>
                        </a:rPr>
                        <a:t>10</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25</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591573332"/>
                  </a:ext>
                </a:extLst>
              </a:tr>
              <a:tr h="180103">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19</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新興技術の融合とリスク　</a:t>
                      </a:r>
                      <a:r>
                        <a:rPr lang="ja-JP" altLang="en-US" sz="1700" u="none" strike="noStrike" dirty="0">
                          <a:effectLst/>
                          <a:latin typeface="BIZ UDPゴシック" panose="020B0400000000000000" pitchFamily="50" charset="-128"/>
                          <a:ea typeface="BIZ UDPゴシック" panose="020B0400000000000000" pitchFamily="50" charset="-128"/>
                        </a:rPr>
                        <a:t>～ゲノム技術、人工知能、脳科学～</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2023</a:t>
                      </a:r>
                      <a:r>
                        <a:rPr lang="ja-JP" altLang="en-US" sz="1700" u="none" strike="noStrike" dirty="0">
                          <a:effectLst/>
                          <a:latin typeface="BIZ UDPゴシック" panose="020B0400000000000000" pitchFamily="50" charset="-128"/>
                          <a:ea typeface="BIZ UDPゴシック" panose="020B0400000000000000" pitchFamily="50" charset="-128"/>
                        </a:rPr>
                        <a:t>年</a:t>
                      </a:r>
                      <a:r>
                        <a:rPr lang="en-US" altLang="ja-JP" sz="1700" u="none" strike="noStrike" dirty="0">
                          <a:effectLst/>
                          <a:latin typeface="BIZ UDPゴシック" panose="020B0400000000000000" pitchFamily="50" charset="-128"/>
                          <a:ea typeface="BIZ UDPゴシック" panose="020B0400000000000000" pitchFamily="50" charset="-128"/>
                        </a:rPr>
                        <a:t>11</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27</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2842143190"/>
                  </a:ext>
                </a:extLst>
              </a:tr>
              <a:tr h="288584">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20</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オープンソース・ファーマ　</a:t>
                      </a:r>
                      <a:r>
                        <a:rPr lang="ja-JP" altLang="en-US" sz="1700" u="none" strike="noStrike" dirty="0">
                          <a:effectLst/>
                          <a:latin typeface="BIZ UDPゴシック" panose="020B0400000000000000" pitchFamily="50" charset="-128"/>
                          <a:ea typeface="BIZ UDPゴシック" panose="020B0400000000000000" pitchFamily="50" charset="-128"/>
                        </a:rPr>
                        <a:t>～「</a:t>
                      </a:r>
                      <a:r>
                        <a:rPr lang="en-US" altLang="ja-JP" sz="1700" u="none" strike="noStrike" dirty="0">
                          <a:effectLst/>
                          <a:latin typeface="BIZ UDPゴシック" panose="020B0400000000000000" pitchFamily="50" charset="-128"/>
                          <a:ea typeface="BIZ UDPゴシック" panose="020B0400000000000000" pitchFamily="50" charset="-128"/>
                        </a:rPr>
                        <a:t>AI</a:t>
                      </a:r>
                      <a:r>
                        <a:rPr lang="ja-JP" altLang="en-US" sz="1700" u="none" strike="noStrike" dirty="0">
                          <a:effectLst/>
                          <a:latin typeface="BIZ UDPゴシック" panose="020B0400000000000000" pitchFamily="50" charset="-128"/>
                          <a:ea typeface="BIZ UDPゴシック" panose="020B0400000000000000" pitchFamily="50" charset="-128"/>
                        </a:rPr>
                        <a:t>の民主化」から「創薬の民主化」へ～</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2023</a:t>
                      </a:r>
                      <a:r>
                        <a:rPr lang="ja-JP" altLang="en-US" sz="1700" u="none" strike="noStrike" dirty="0">
                          <a:effectLst/>
                          <a:latin typeface="BIZ UDPゴシック" panose="020B0400000000000000" pitchFamily="50" charset="-128"/>
                          <a:ea typeface="BIZ UDPゴシック" panose="020B0400000000000000" pitchFamily="50" charset="-128"/>
                        </a:rPr>
                        <a:t>年</a:t>
                      </a:r>
                      <a:r>
                        <a:rPr lang="en-US" altLang="ja-JP" sz="1700" u="none" strike="noStrike" dirty="0">
                          <a:effectLst/>
                          <a:latin typeface="BIZ UDPゴシック" panose="020B0400000000000000" pitchFamily="50" charset="-128"/>
                          <a:ea typeface="BIZ UDPゴシック" panose="020B0400000000000000" pitchFamily="50" charset="-128"/>
                        </a:rPr>
                        <a:t>12</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25</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1697970182"/>
                  </a:ext>
                </a:extLst>
              </a:tr>
              <a:tr h="214009">
                <a:tc>
                  <a:txBody>
                    <a:bodyPr/>
                    <a:lstStyle/>
                    <a:p>
                      <a:pPr algn="ctr" fontAlgn="ctr"/>
                      <a:r>
                        <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rPr>
                        <a:t>第</a:t>
                      </a:r>
                      <a:r>
                        <a:rPr lang="en-US" altLang="ja-JP" sz="1700" b="0" i="0" u="none" strike="noStrike" dirty="0">
                          <a:solidFill>
                            <a:srgbClr val="000000"/>
                          </a:solidFill>
                          <a:effectLst/>
                          <a:latin typeface="BIZ UDPゴシック" panose="020B0400000000000000" pitchFamily="50" charset="-128"/>
                          <a:ea typeface="BIZ UDPゴシック" panose="020B0400000000000000" pitchFamily="50" charset="-128"/>
                        </a:rPr>
                        <a:t>21</a:t>
                      </a:r>
                      <a:r>
                        <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rPr>
                        <a:t>回</a:t>
                      </a:r>
                    </a:p>
                  </a:txBody>
                  <a:tcPr marL="4975" marR="4975" marT="4975" marB="0" anchor="ctr">
                    <a:solidFill>
                      <a:schemeClr val="accent1">
                        <a:lumMod val="20000"/>
                        <a:lumOff val="80000"/>
                      </a:schemeClr>
                    </a:solidFill>
                  </a:tcPr>
                </a:tc>
                <a:tc>
                  <a:txBody>
                    <a:bodyPr/>
                    <a:lstStyle/>
                    <a:p>
                      <a:pPr algn="l" fontAlgn="ctr"/>
                      <a:r>
                        <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rPr>
                        <a:t>　</a:t>
                      </a:r>
                      <a:r>
                        <a:rPr lang="ja-JP" altLang="en-US" sz="1700" b="1" i="0" u="none" strike="noStrike" dirty="0">
                          <a:solidFill>
                            <a:srgbClr val="000000"/>
                          </a:solidFill>
                          <a:effectLst/>
                          <a:latin typeface="BIZ UDPゴシック" panose="020B0400000000000000" pitchFamily="50" charset="-128"/>
                          <a:ea typeface="BIZ UDPゴシック" panose="020B0400000000000000" pitchFamily="50" charset="-128"/>
                        </a:rPr>
                        <a:t>ハイエントロピー物質</a:t>
                      </a:r>
                      <a:r>
                        <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rPr>
                        <a:t>　～元素のクロスカップリング～</a:t>
                      </a:r>
                    </a:p>
                  </a:txBody>
                  <a:tcPr marL="4975" marR="4975" marT="4975" marB="0" anchor="ctr">
                    <a:solidFill>
                      <a:schemeClr val="accent2">
                        <a:lumMod val="40000"/>
                        <a:lumOff val="60000"/>
                      </a:schemeClr>
                    </a:solidFill>
                  </a:tcPr>
                </a:tc>
                <a:tc>
                  <a:txBody>
                    <a:bodyPr/>
                    <a:lstStyle/>
                    <a:p>
                      <a:pPr algn="l" fontAlgn="ctr"/>
                      <a:r>
                        <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rPr>
                        <a:t>　　　２０２４年　１月２５日</a:t>
                      </a:r>
                    </a:p>
                  </a:txBody>
                  <a:tcPr marL="4975" marR="4975" marT="4975" marB="0" anchor="ctr">
                    <a:solidFill>
                      <a:schemeClr val="accent6">
                        <a:lumMod val="20000"/>
                        <a:lumOff val="80000"/>
                      </a:schemeClr>
                    </a:solidFill>
                  </a:tcPr>
                </a:tc>
                <a:extLst>
                  <a:ext uri="{0D108BD9-81ED-4DB2-BD59-A6C34878D82A}">
                    <a16:rowId xmlns:a16="http://schemas.microsoft.com/office/drawing/2014/main" val="1989663237"/>
                  </a:ext>
                </a:extLst>
              </a:tr>
              <a:tr h="180103">
                <a:tc>
                  <a:txBody>
                    <a:bodyPr/>
                    <a:lstStyle/>
                    <a:p>
                      <a:pPr algn="ctr" fontAlgn="ctr"/>
                      <a:r>
                        <a:rPr lang="ja-JP" altLang="en-US" sz="1700" u="none" strike="noStrike" dirty="0">
                          <a:solidFill>
                            <a:schemeClr val="tx1"/>
                          </a:solidFill>
                          <a:effectLst/>
                          <a:latin typeface="BIZ UDPゴシック" panose="020B0400000000000000" pitchFamily="50" charset="-128"/>
                          <a:ea typeface="BIZ UDPゴシック" panose="020B0400000000000000" pitchFamily="50" charset="-128"/>
                        </a:rPr>
                        <a:t>第</a:t>
                      </a:r>
                      <a:r>
                        <a:rPr lang="en-US" altLang="ja-JP" sz="1700" u="none" strike="noStrike" dirty="0">
                          <a:solidFill>
                            <a:schemeClr val="tx1"/>
                          </a:solidFill>
                          <a:effectLst/>
                          <a:latin typeface="BIZ UDPゴシック" panose="020B0400000000000000" pitchFamily="50" charset="-128"/>
                          <a:ea typeface="BIZ UDPゴシック" panose="020B0400000000000000" pitchFamily="50" charset="-128"/>
                        </a:rPr>
                        <a:t>2</a:t>
                      </a:r>
                      <a:r>
                        <a:rPr lang="ja-JP" altLang="en-US" sz="1700" u="none" strike="noStrike" dirty="0">
                          <a:solidFill>
                            <a:schemeClr val="tx1"/>
                          </a:solidFill>
                          <a:effectLst/>
                          <a:latin typeface="BIZ UDPゴシック" panose="020B0400000000000000" pitchFamily="50" charset="-128"/>
                          <a:ea typeface="BIZ UDPゴシック" panose="020B0400000000000000" pitchFamily="50" charset="-128"/>
                        </a:rPr>
                        <a:t>２回</a:t>
                      </a:r>
                      <a:endParaRPr lang="ja-JP" altLang="en-US" sz="1700" b="0" i="0" u="none" strike="noStrike" dirty="0">
                        <a:solidFill>
                          <a:schemeClr val="tx1"/>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solidFill>
                            <a:schemeClr val="bg1"/>
                          </a:solidFill>
                          <a:effectLst/>
                          <a:latin typeface="BIZ UDPゴシック" panose="020B0400000000000000" pitchFamily="50" charset="-128"/>
                          <a:ea typeface="BIZ UDPゴシック" panose="020B0400000000000000" pitchFamily="50" charset="-128"/>
                        </a:rPr>
                        <a:t>　</a:t>
                      </a:r>
                      <a:r>
                        <a:rPr lang="ja-JP" altLang="en-US" sz="1700" b="1" u="none" strike="noStrike" dirty="0">
                          <a:solidFill>
                            <a:schemeClr val="tx1"/>
                          </a:solidFill>
                          <a:effectLst/>
                          <a:latin typeface="BIZ UDPゴシック" panose="020B0400000000000000" pitchFamily="50" charset="-128"/>
                          <a:ea typeface="BIZ UDPゴシック" panose="020B0400000000000000" pitchFamily="50" charset="-128"/>
                        </a:rPr>
                        <a:t>ランド研究所　～元祖シンクタンクの概要と実績～</a:t>
                      </a:r>
                      <a:endParaRPr lang="ja-JP" altLang="en-US" sz="1700" b="1" i="0" u="none" strike="noStrike" dirty="0">
                        <a:solidFill>
                          <a:schemeClr val="tx1"/>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ctr" fontAlgn="ctr"/>
                      <a:r>
                        <a:rPr lang="en-US" altLang="ja-JP" sz="1700" u="none" strike="noStrike" dirty="0">
                          <a:solidFill>
                            <a:schemeClr val="tx1"/>
                          </a:solidFill>
                          <a:effectLst/>
                          <a:latin typeface="BIZ UDPゴシック" panose="020B0400000000000000" pitchFamily="50" charset="-128"/>
                          <a:ea typeface="BIZ UDPゴシック" panose="020B0400000000000000" pitchFamily="50" charset="-128"/>
                        </a:rPr>
                        <a:t>2024</a:t>
                      </a:r>
                      <a:r>
                        <a:rPr lang="ja-JP" altLang="en-US" sz="1700" u="none" strike="noStrike" dirty="0">
                          <a:solidFill>
                            <a:schemeClr val="tx1"/>
                          </a:solidFill>
                          <a:effectLst/>
                          <a:latin typeface="BIZ UDPゴシック" panose="020B0400000000000000" pitchFamily="50" charset="-128"/>
                          <a:ea typeface="BIZ UDPゴシック" panose="020B0400000000000000" pitchFamily="50" charset="-128"/>
                        </a:rPr>
                        <a:t>年　</a:t>
                      </a:r>
                      <a:r>
                        <a:rPr lang="en-US" altLang="ja-JP" sz="1700" u="none" strike="noStrike" dirty="0">
                          <a:solidFill>
                            <a:schemeClr val="tx1"/>
                          </a:solidFill>
                          <a:effectLst/>
                          <a:latin typeface="BIZ UDPゴシック" panose="020B0400000000000000" pitchFamily="50" charset="-128"/>
                          <a:ea typeface="BIZ UDPゴシック" panose="020B0400000000000000" pitchFamily="50" charset="-128"/>
                        </a:rPr>
                        <a:t>3</a:t>
                      </a:r>
                      <a:r>
                        <a:rPr lang="ja-JP" altLang="en-US" sz="1700" u="none" strike="noStrike" dirty="0">
                          <a:solidFill>
                            <a:schemeClr val="tx1"/>
                          </a:solidFill>
                          <a:effectLst/>
                          <a:latin typeface="BIZ UDPゴシック" panose="020B0400000000000000" pitchFamily="50" charset="-128"/>
                          <a:ea typeface="BIZ UDPゴシック" panose="020B0400000000000000" pitchFamily="50" charset="-128"/>
                        </a:rPr>
                        <a:t>月</a:t>
                      </a:r>
                      <a:r>
                        <a:rPr lang="en-US" altLang="ja-JP" sz="1700" u="none" strike="noStrike" dirty="0">
                          <a:solidFill>
                            <a:schemeClr val="tx1"/>
                          </a:solidFill>
                          <a:effectLst/>
                          <a:latin typeface="BIZ UDPゴシック" panose="020B0400000000000000" pitchFamily="50" charset="-128"/>
                          <a:ea typeface="BIZ UDPゴシック" panose="020B0400000000000000" pitchFamily="50" charset="-128"/>
                        </a:rPr>
                        <a:t>25</a:t>
                      </a:r>
                      <a:r>
                        <a:rPr lang="ja-JP" altLang="en-US" sz="1700" u="none" strike="noStrike" dirty="0">
                          <a:solidFill>
                            <a:schemeClr val="tx1"/>
                          </a:solidFill>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chemeClr val="tx1"/>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1347710860"/>
                  </a:ext>
                </a:extLst>
              </a:tr>
              <a:tr h="180103">
                <a:tc>
                  <a:txBody>
                    <a:bodyPr/>
                    <a:lstStyle/>
                    <a:p>
                      <a:pPr algn="ctr" fontAlgn="ctr"/>
                      <a:r>
                        <a:rPr lang="ja-JP" altLang="en-US" sz="1700" b="0" i="0" u="none" strike="noStrike" dirty="0">
                          <a:solidFill>
                            <a:schemeClr val="bg1"/>
                          </a:solidFill>
                          <a:effectLst/>
                          <a:latin typeface="BIZ UDPゴシック" panose="020B0400000000000000" pitchFamily="50" charset="-128"/>
                          <a:ea typeface="BIZ UDPゴシック" panose="020B0400000000000000" pitchFamily="50" charset="-128"/>
                        </a:rPr>
                        <a:t>第</a:t>
                      </a:r>
                      <a:r>
                        <a:rPr lang="en-US" altLang="ja-JP" sz="1700" b="0" i="0" u="none" strike="noStrike" dirty="0">
                          <a:solidFill>
                            <a:schemeClr val="bg1"/>
                          </a:solidFill>
                          <a:effectLst/>
                          <a:latin typeface="BIZ UDPゴシック" panose="020B0400000000000000" pitchFamily="50" charset="-128"/>
                          <a:ea typeface="BIZ UDPゴシック" panose="020B0400000000000000" pitchFamily="50" charset="-128"/>
                        </a:rPr>
                        <a:t>23</a:t>
                      </a:r>
                      <a:r>
                        <a:rPr lang="ja-JP" altLang="en-US" sz="1700" b="0" i="0" u="none" strike="noStrike" dirty="0">
                          <a:solidFill>
                            <a:schemeClr val="bg1"/>
                          </a:solidFill>
                          <a:effectLst/>
                          <a:latin typeface="BIZ UDPゴシック" panose="020B0400000000000000" pitchFamily="50" charset="-128"/>
                          <a:ea typeface="BIZ UDPゴシック" panose="020B0400000000000000" pitchFamily="50" charset="-128"/>
                        </a:rPr>
                        <a:t>回</a:t>
                      </a:r>
                    </a:p>
                  </a:txBody>
                  <a:tcPr marL="4975" marR="4975" marT="4975" marB="0" anchor="ctr">
                    <a:solidFill>
                      <a:srgbClr val="C00000"/>
                    </a:solidFill>
                  </a:tcPr>
                </a:tc>
                <a:tc>
                  <a:txBody>
                    <a:bodyPr/>
                    <a:lstStyle/>
                    <a:p>
                      <a:pPr algn="l" fontAlgn="ctr"/>
                      <a:r>
                        <a:rPr lang="ja-JP" altLang="en-US" sz="1700" b="1" i="0" u="none" strike="noStrike" dirty="0">
                          <a:solidFill>
                            <a:schemeClr val="bg1"/>
                          </a:solidFill>
                          <a:effectLst/>
                          <a:latin typeface="BIZ UDPゴシック" panose="020B0400000000000000" pitchFamily="50" charset="-128"/>
                          <a:ea typeface="BIZ UDPゴシック" panose="020B0400000000000000" pitchFamily="50" charset="-128"/>
                        </a:rPr>
                        <a:t>　大規模言語モデル　～</a:t>
                      </a:r>
                      <a:r>
                        <a:rPr lang="en-US" altLang="ja-JP" sz="1700" b="1" i="0" u="none" strike="noStrike" dirty="0">
                          <a:solidFill>
                            <a:schemeClr val="bg1"/>
                          </a:solidFill>
                          <a:effectLst/>
                          <a:latin typeface="BIZ UDPゴシック" panose="020B0400000000000000" pitchFamily="50" charset="-128"/>
                          <a:ea typeface="BIZ UDPゴシック" panose="020B0400000000000000" pitchFamily="50" charset="-128"/>
                        </a:rPr>
                        <a:t>Llama</a:t>
                      </a:r>
                      <a:r>
                        <a:rPr lang="ja-JP" altLang="en-US" sz="1700" b="1" i="0" u="none" strike="noStrike" dirty="0">
                          <a:solidFill>
                            <a:schemeClr val="bg1"/>
                          </a:solidFill>
                          <a:effectLst/>
                          <a:latin typeface="BIZ UDPゴシック" panose="020B0400000000000000" pitchFamily="50" charset="-128"/>
                          <a:ea typeface="BIZ UDPゴシック" panose="020B0400000000000000" pitchFamily="50" charset="-128"/>
                        </a:rPr>
                        <a:t>から</a:t>
                      </a:r>
                      <a:r>
                        <a:rPr lang="en-US" altLang="ja-JP" sz="1700" b="1" i="0" u="none" strike="noStrike" dirty="0" err="1">
                          <a:solidFill>
                            <a:schemeClr val="bg1"/>
                          </a:solidFill>
                          <a:effectLst/>
                          <a:latin typeface="BIZ UDPゴシック" panose="020B0400000000000000" pitchFamily="50" charset="-128"/>
                          <a:ea typeface="BIZ UDPゴシック" panose="020B0400000000000000" pitchFamily="50" charset="-128"/>
                        </a:rPr>
                        <a:t>Groq</a:t>
                      </a:r>
                      <a:r>
                        <a:rPr lang="ja-JP" altLang="en-US" sz="1700" b="1" i="0" u="none" strike="noStrike" dirty="0">
                          <a:solidFill>
                            <a:schemeClr val="bg1"/>
                          </a:solidFill>
                          <a:effectLst/>
                          <a:latin typeface="BIZ UDPゴシック" panose="020B0400000000000000" pitchFamily="50" charset="-128"/>
                          <a:ea typeface="BIZ UDPゴシック" panose="020B0400000000000000" pitchFamily="50" charset="-128"/>
                        </a:rPr>
                        <a:t>まで～</a:t>
                      </a:r>
                    </a:p>
                  </a:txBody>
                  <a:tcPr marL="4975" marR="4975" marT="4975" marB="0" anchor="ctr">
                    <a:solidFill>
                      <a:srgbClr val="C00000"/>
                    </a:solidFill>
                  </a:tcPr>
                </a:tc>
                <a:tc>
                  <a:txBody>
                    <a:bodyPr/>
                    <a:lstStyle/>
                    <a:p>
                      <a:pPr algn="ctr" fontAlgn="ctr"/>
                      <a:r>
                        <a:rPr lang="en-US" altLang="ja-JP" sz="1700" b="0" i="0" u="none" strike="noStrike" dirty="0">
                          <a:solidFill>
                            <a:schemeClr val="bg1"/>
                          </a:solidFill>
                          <a:effectLst/>
                          <a:latin typeface="BIZ UDPゴシック" panose="020B0400000000000000" pitchFamily="50" charset="-128"/>
                          <a:ea typeface="BIZ UDPゴシック" panose="020B0400000000000000" pitchFamily="50" charset="-128"/>
                        </a:rPr>
                        <a:t>2024</a:t>
                      </a:r>
                      <a:r>
                        <a:rPr lang="ja-JP" altLang="en-US" sz="1700" b="0" i="0" u="none" strike="noStrike" dirty="0">
                          <a:solidFill>
                            <a:schemeClr val="bg1"/>
                          </a:solidFill>
                          <a:effectLst/>
                          <a:latin typeface="BIZ UDPゴシック" panose="020B0400000000000000" pitchFamily="50" charset="-128"/>
                          <a:ea typeface="BIZ UDPゴシック" panose="020B0400000000000000" pitchFamily="50" charset="-128"/>
                        </a:rPr>
                        <a:t>年　</a:t>
                      </a:r>
                      <a:r>
                        <a:rPr lang="en-US" altLang="ja-JP" sz="1700" b="0" i="0" u="none" strike="noStrike" dirty="0">
                          <a:solidFill>
                            <a:schemeClr val="bg1"/>
                          </a:solidFill>
                          <a:effectLst/>
                          <a:latin typeface="BIZ UDPゴシック" panose="020B0400000000000000" pitchFamily="50" charset="-128"/>
                          <a:ea typeface="BIZ UDPゴシック" panose="020B0400000000000000" pitchFamily="50" charset="-128"/>
                        </a:rPr>
                        <a:t>4</a:t>
                      </a:r>
                      <a:r>
                        <a:rPr lang="ja-JP" altLang="en-US" sz="1700" b="0" i="0" u="none" strike="noStrike" dirty="0">
                          <a:solidFill>
                            <a:schemeClr val="bg1"/>
                          </a:solidFill>
                          <a:effectLst/>
                          <a:latin typeface="BIZ UDPゴシック" panose="020B0400000000000000" pitchFamily="50" charset="-128"/>
                          <a:ea typeface="BIZ UDPゴシック" panose="020B0400000000000000" pitchFamily="50" charset="-128"/>
                        </a:rPr>
                        <a:t>月</a:t>
                      </a:r>
                      <a:r>
                        <a:rPr lang="en-US" altLang="ja-JP" sz="1700" b="0" i="0" u="none" strike="noStrike" dirty="0">
                          <a:solidFill>
                            <a:schemeClr val="bg1"/>
                          </a:solidFill>
                          <a:effectLst/>
                          <a:latin typeface="BIZ UDPゴシック" panose="020B0400000000000000" pitchFamily="50" charset="-128"/>
                          <a:ea typeface="BIZ UDPゴシック" panose="020B0400000000000000" pitchFamily="50" charset="-128"/>
                        </a:rPr>
                        <a:t>12</a:t>
                      </a:r>
                      <a:r>
                        <a:rPr lang="ja-JP" altLang="en-US" sz="1700" b="0" i="0" u="none" strike="noStrike" dirty="0">
                          <a:solidFill>
                            <a:schemeClr val="bg1"/>
                          </a:solidFill>
                          <a:effectLst/>
                          <a:latin typeface="BIZ UDPゴシック" panose="020B0400000000000000" pitchFamily="50" charset="-128"/>
                          <a:ea typeface="BIZ UDPゴシック" panose="020B0400000000000000" pitchFamily="50" charset="-128"/>
                        </a:rPr>
                        <a:t>日</a:t>
                      </a:r>
                    </a:p>
                  </a:txBody>
                  <a:tcPr marL="4975" marR="4975" marT="4975" marB="0" anchor="ctr">
                    <a:solidFill>
                      <a:srgbClr val="C00000"/>
                    </a:solidFill>
                  </a:tcPr>
                </a:tc>
                <a:extLst>
                  <a:ext uri="{0D108BD9-81ED-4DB2-BD59-A6C34878D82A}">
                    <a16:rowId xmlns:a16="http://schemas.microsoft.com/office/drawing/2014/main" val="1744147706"/>
                  </a:ext>
                </a:extLst>
              </a:tr>
              <a:tr h="180103">
                <a:tc>
                  <a:txBody>
                    <a:bodyPr/>
                    <a:lstStyle/>
                    <a:p>
                      <a:pPr algn="ctr" fontAlgn="ctr"/>
                      <a:r>
                        <a:rPr lang="ja-JP" altLang="en-US" sz="1700" b="0" i="0" u="none" strike="noStrike" dirty="0">
                          <a:solidFill>
                            <a:schemeClr val="tx1"/>
                          </a:solidFill>
                          <a:effectLst/>
                          <a:latin typeface="BIZ UDPゴシック" panose="020B0400000000000000" pitchFamily="50" charset="-128"/>
                          <a:ea typeface="BIZ UDPゴシック" panose="020B0400000000000000" pitchFamily="50" charset="-128"/>
                        </a:rPr>
                        <a:t>第</a:t>
                      </a:r>
                      <a:r>
                        <a:rPr lang="en-US" altLang="ja-JP" sz="1700" b="0" i="0" u="none" strike="noStrike" dirty="0">
                          <a:solidFill>
                            <a:schemeClr val="tx1"/>
                          </a:solidFill>
                          <a:effectLst/>
                          <a:latin typeface="BIZ UDPゴシック" panose="020B0400000000000000" pitchFamily="50" charset="-128"/>
                          <a:ea typeface="BIZ UDPゴシック" panose="020B0400000000000000" pitchFamily="50" charset="-128"/>
                        </a:rPr>
                        <a:t>24</a:t>
                      </a:r>
                      <a:r>
                        <a:rPr lang="ja-JP" altLang="en-US" sz="1700" b="0" i="0" u="none" strike="noStrike" dirty="0">
                          <a:solidFill>
                            <a:schemeClr val="tx1"/>
                          </a:solidFill>
                          <a:effectLst/>
                          <a:latin typeface="BIZ UDPゴシック" panose="020B0400000000000000" pitchFamily="50" charset="-128"/>
                          <a:ea typeface="BIZ UDPゴシック" panose="020B0400000000000000" pitchFamily="50" charset="-128"/>
                        </a:rPr>
                        <a:t>回</a:t>
                      </a:r>
                    </a:p>
                  </a:txBody>
                  <a:tcPr marL="4975" marR="4975" marT="4975" marB="0" anchor="ctr">
                    <a:solidFill>
                      <a:schemeClr val="accent1">
                        <a:lumMod val="20000"/>
                        <a:lumOff val="80000"/>
                      </a:schemeClr>
                    </a:solidFill>
                  </a:tcPr>
                </a:tc>
                <a:tc>
                  <a:txBody>
                    <a:bodyPr/>
                    <a:lstStyle/>
                    <a:p>
                      <a:pPr algn="l" fontAlgn="ctr"/>
                      <a:r>
                        <a:rPr lang="ja-JP" altLang="en-US" sz="1700" b="1" i="0" u="none" strike="noStrike" dirty="0">
                          <a:solidFill>
                            <a:schemeClr val="tx1"/>
                          </a:solidFill>
                          <a:effectLst/>
                          <a:latin typeface="BIZ UDPゴシック" panose="020B0400000000000000" pitchFamily="50" charset="-128"/>
                          <a:ea typeface="BIZ UDPゴシック" panose="020B0400000000000000" pitchFamily="50" charset="-128"/>
                        </a:rPr>
                        <a:t>　新しいワクチン技術　～レプリコン・プラットフォームの概要～</a:t>
                      </a:r>
                    </a:p>
                  </a:txBody>
                  <a:tcPr marL="4975" marR="4975" marT="4975" marB="0" anchor="ctr">
                    <a:solidFill>
                      <a:schemeClr val="accent2">
                        <a:lumMod val="40000"/>
                        <a:lumOff val="60000"/>
                      </a:schemeClr>
                    </a:solidFill>
                  </a:tcPr>
                </a:tc>
                <a:tc>
                  <a:txBody>
                    <a:bodyPr/>
                    <a:lstStyle/>
                    <a:p>
                      <a:pPr algn="ctr" fontAlgn="ctr"/>
                      <a:r>
                        <a:rPr lang="en-US" altLang="ja-JP" sz="1700" b="0" i="0" u="none" strike="noStrike" dirty="0">
                          <a:solidFill>
                            <a:schemeClr val="tx1"/>
                          </a:solidFill>
                          <a:effectLst/>
                          <a:latin typeface="BIZ UDPゴシック" panose="020B0400000000000000" pitchFamily="50" charset="-128"/>
                          <a:ea typeface="BIZ UDPゴシック" panose="020B0400000000000000" pitchFamily="50" charset="-128"/>
                        </a:rPr>
                        <a:t>2024</a:t>
                      </a:r>
                      <a:r>
                        <a:rPr lang="ja-JP" altLang="en-US" sz="1700" b="0" i="0" u="none" strike="noStrike" dirty="0">
                          <a:solidFill>
                            <a:schemeClr val="tx1"/>
                          </a:solidFill>
                          <a:effectLst/>
                          <a:latin typeface="BIZ UDPゴシック" panose="020B0400000000000000" pitchFamily="50" charset="-128"/>
                          <a:ea typeface="BIZ UDPゴシック" panose="020B0400000000000000" pitchFamily="50" charset="-128"/>
                        </a:rPr>
                        <a:t>年　</a:t>
                      </a:r>
                      <a:r>
                        <a:rPr lang="en-US" altLang="ja-JP" sz="1700" b="0" i="0" u="none" strike="noStrike" dirty="0">
                          <a:solidFill>
                            <a:schemeClr val="tx1"/>
                          </a:solidFill>
                          <a:effectLst/>
                          <a:latin typeface="BIZ UDPゴシック" panose="020B0400000000000000" pitchFamily="50" charset="-128"/>
                          <a:ea typeface="BIZ UDPゴシック" panose="020B0400000000000000" pitchFamily="50" charset="-128"/>
                        </a:rPr>
                        <a:t>4</a:t>
                      </a:r>
                      <a:r>
                        <a:rPr lang="ja-JP" altLang="en-US" sz="1700" b="0" i="0" u="none" strike="noStrike" dirty="0">
                          <a:solidFill>
                            <a:schemeClr val="tx1"/>
                          </a:solidFill>
                          <a:effectLst/>
                          <a:latin typeface="BIZ UDPゴシック" panose="020B0400000000000000" pitchFamily="50" charset="-128"/>
                          <a:ea typeface="BIZ UDPゴシック" panose="020B0400000000000000" pitchFamily="50" charset="-128"/>
                        </a:rPr>
                        <a:t>月</a:t>
                      </a:r>
                      <a:r>
                        <a:rPr lang="en-US" altLang="ja-JP" sz="1700" b="0" i="0" u="none" strike="noStrike" dirty="0">
                          <a:solidFill>
                            <a:schemeClr val="tx1"/>
                          </a:solidFill>
                          <a:effectLst/>
                          <a:latin typeface="BIZ UDPゴシック" panose="020B0400000000000000" pitchFamily="50" charset="-128"/>
                          <a:ea typeface="BIZ UDPゴシック" panose="020B0400000000000000" pitchFamily="50" charset="-128"/>
                        </a:rPr>
                        <a:t>25</a:t>
                      </a:r>
                      <a:r>
                        <a:rPr lang="ja-JP" altLang="en-US" sz="1700" b="0" i="0" u="none" strike="noStrike" dirty="0">
                          <a:solidFill>
                            <a:schemeClr val="tx1"/>
                          </a:solidFill>
                          <a:effectLst/>
                          <a:latin typeface="BIZ UDPゴシック" panose="020B0400000000000000" pitchFamily="50" charset="-128"/>
                          <a:ea typeface="BIZ UDPゴシック" panose="020B0400000000000000" pitchFamily="50" charset="-128"/>
                        </a:rPr>
                        <a:t>日</a:t>
                      </a:r>
                    </a:p>
                  </a:txBody>
                  <a:tcPr marL="4975" marR="4975" marT="4975" marB="0" anchor="ctr">
                    <a:solidFill>
                      <a:schemeClr val="accent6">
                        <a:lumMod val="20000"/>
                        <a:lumOff val="80000"/>
                      </a:schemeClr>
                    </a:solidFill>
                  </a:tcPr>
                </a:tc>
                <a:extLst>
                  <a:ext uri="{0D108BD9-81ED-4DB2-BD59-A6C34878D82A}">
                    <a16:rowId xmlns:a16="http://schemas.microsoft.com/office/drawing/2014/main" val="1428069449"/>
                  </a:ext>
                </a:extLst>
              </a:tr>
            </a:tbl>
          </a:graphicData>
        </a:graphic>
      </p:graphicFrame>
    </p:spTree>
    <p:extLst>
      <p:ext uri="{BB962C8B-B14F-4D97-AF65-F5344CB8AC3E}">
        <p14:creationId xmlns:p14="http://schemas.microsoft.com/office/powerpoint/2010/main" val="1880115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invX="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chemeClr val="accent5">
              <a:lumMod val="50000"/>
            </a:schemeClr>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5</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4</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Google</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の内部文書がリーク</a:t>
            </a:r>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
        <p:nvSpPr>
          <p:cNvPr id="6" name="テキスト ボックス 5">
            <a:extLst>
              <a:ext uri="{FF2B5EF4-FFF2-40B4-BE49-F238E27FC236}">
                <a16:creationId xmlns:a16="http://schemas.microsoft.com/office/drawing/2014/main" id="{7CD0CA68-1295-FAE1-400E-BF404F8AB3CC}"/>
              </a:ext>
            </a:extLst>
          </p:cNvPr>
          <p:cNvSpPr txBox="1"/>
          <p:nvPr/>
        </p:nvSpPr>
        <p:spPr>
          <a:xfrm>
            <a:off x="2199993" y="796309"/>
            <a:ext cx="9841116" cy="584775"/>
          </a:xfrm>
          <a:prstGeom prst="rect">
            <a:avLst/>
          </a:prstGeom>
          <a:noFill/>
        </p:spPr>
        <p:txBody>
          <a:bodyPr wrap="square">
            <a:spAutoFit/>
          </a:bodyPr>
          <a:lstStyle/>
          <a:p>
            <a:pPr algn="l"/>
            <a:r>
              <a:rPr lang="en-US" altLang="ja-JP" sz="3200" b="1" i="0" dirty="0">
                <a:effectLst/>
                <a:latin typeface="var(--font_family_headings, var(--font_family_headings_preset, var(--font-family-title)))"/>
              </a:rPr>
              <a:t>Google "We Have No Moat, And Neither Does </a:t>
            </a:r>
            <a:r>
              <a:rPr lang="en-US" altLang="ja-JP" sz="3200" b="1" i="0" dirty="0" err="1">
                <a:effectLst/>
                <a:latin typeface="var(--font_family_headings, var(--font_family_headings_preset, var(--font-family-title)))"/>
              </a:rPr>
              <a:t>OpenAI</a:t>
            </a:r>
            <a:r>
              <a:rPr lang="en-US" altLang="ja-JP" sz="3200" b="1" i="0" dirty="0">
                <a:effectLst/>
                <a:latin typeface="var(--font_family_headings, var(--font_family_headings_preset, var(--font-family-title)))"/>
              </a:rPr>
              <a:t>"</a:t>
            </a:r>
          </a:p>
        </p:txBody>
      </p:sp>
      <p:pic>
        <p:nvPicPr>
          <p:cNvPr id="8" name="図 7">
            <a:extLst>
              <a:ext uri="{FF2B5EF4-FFF2-40B4-BE49-F238E27FC236}">
                <a16:creationId xmlns:a16="http://schemas.microsoft.com/office/drawing/2014/main" id="{A0EA4BA3-B908-A755-F8EF-1F4FF0DD892C}"/>
              </a:ext>
            </a:extLst>
          </p:cNvPr>
          <p:cNvPicPr>
            <a:picLocks noChangeAspect="1"/>
          </p:cNvPicPr>
          <p:nvPr/>
        </p:nvPicPr>
        <p:blipFill>
          <a:blip r:embed="rId3"/>
          <a:stretch>
            <a:fillRect/>
          </a:stretch>
        </p:blipFill>
        <p:spPr>
          <a:xfrm>
            <a:off x="1" y="584776"/>
            <a:ext cx="2199992" cy="2199992"/>
          </a:xfrm>
          <a:prstGeom prst="rect">
            <a:avLst/>
          </a:prstGeom>
        </p:spPr>
      </p:pic>
      <p:sp>
        <p:nvSpPr>
          <p:cNvPr id="10" name="テキスト ボックス 9">
            <a:extLst>
              <a:ext uri="{FF2B5EF4-FFF2-40B4-BE49-F238E27FC236}">
                <a16:creationId xmlns:a16="http://schemas.microsoft.com/office/drawing/2014/main" id="{CE331CD9-7089-8D82-BBAB-BB454D6B1B18}"/>
              </a:ext>
            </a:extLst>
          </p:cNvPr>
          <p:cNvSpPr txBox="1"/>
          <p:nvPr/>
        </p:nvSpPr>
        <p:spPr>
          <a:xfrm>
            <a:off x="298764" y="2907463"/>
            <a:ext cx="11742345" cy="3583871"/>
          </a:xfrm>
          <a:prstGeom prst="rect">
            <a:avLst/>
          </a:prstGeom>
          <a:solidFill>
            <a:schemeClr val="bg1">
              <a:lumMod val="95000"/>
            </a:schemeClr>
          </a:solidFill>
          <a:effectLst>
            <a:glow rad="228600">
              <a:schemeClr val="accent3">
                <a:satMod val="175000"/>
                <a:alpha val="40000"/>
              </a:schemeClr>
            </a:glow>
          </a:effectLst>
        </p:spPr>
        <p:txBody>
          <a:bodyPr wrap="square">
            <a:spAutoFit/>
          </a:bodyPr>
          <a:lstStyle/>
          <a:p>
            <a:pPr algn="l">
              <a:buFont typeface="Arial" panose="020B0604020202020204" pitchFamily="34" charset="0"/>
              <a:buChar char="•"/>
            </a:pPr>
            <a:r>
              <a:rPr lang="ja-JP" altLang="en-US" sz="1600" b="1" i="0" dirty="0">
                <a:effectLst/>
                <a:latin typeface="BIZ UDPゴシック" panose="020B0400000000000000" pitchFamily="50" charset="-128"/>
                <a:ea typeface="BIZ UDPゴシック" panose="020B0400000000000000" pitchFamily="50" charset="-128"/>
              </a:rPr>
              <a:t>秘伝のソースはありません。</a:t>
            </a:r>
            <a:r>
              <a:rPr lang="en-US" altLang="ja-JP" sz="1600" b="1" i="0" dirty="0">
                <a:effectLst/>
                <a:latin typeface="BIZ UDPゴシック" panose="020B0400000000000000" pitchFamily="50" charset="-128"/>
                <a:ea typeface="BIZ UDPゴシック" panose="020B0400000000000000" pitchFamily="50" charset="-128"/>
              </a:rPr>
              <a:t>We have no secret sauce. </a:t>
            </a:r>
            <a:r>
              <a:rPr lang="ja-JP" altLang="en-US" sz="1600" b="0" i="0" dirty="0">
                <a:effectLst/>
                <a:latin typeface="BIZ UDPゴシック" panose="020B0400000000000000" pitchFamily="50" charset="-128"/>
                <a:ea typeface="BIZ UDPゴシック" panose="020B0400000000000000" pitchFamily="50" charset="-128"/>
              </a:rPr>
              <a:t>私たちの最大の望みは、</a:t>
            </a:r>
            <a:r>
              <a:rPr lang="en-US" altLang="ja-JP" sz="1600" b="0" i="0" dirty="0">
                <a:effectLst/>
                <a:latin typeface="BIZ UDPゴシック" panose="020B0400000000000000" pitchFamily="50" charset="-128"/>
                <a:ea typeface="BIZ UDPゴシック" panose="020B0400000000000000" pitchFamily="50" charset="-128"/>
              </a:rPr>
              <a:t>Google </a:t>
            </a:r>
            <a:r>
              <a:rPr lang="ja-JP" altLang="en-US" sz="1600" b="0" i="0" dirty="0">
                <a:effectLst/>
                <a:latin typeface="BIZ UDPゴシック" panose="020B0400000000000000" pitchFamily="50" charset="-128"/>
                <a:ea typeface="BIZ UDPゴシック" panose="020B0400000000000000" pitchFamily="50" charset="-128"/>
              </a:rPr>
              <a:t>以外の他の人々が行っていることから学び、協力することです。 </a:t>
            </a:r>
            <a:r>
              <a:rPr lang="en-US" altLang="ja-JP" sz="1600" b="0" i="0" dirty="0">
                <a:effectLst/>
                <a:latin typeface="BIZ UDPゴシック" panose="020B0400000000000000" pitchFamily="50" charset="-128"/>
                <a:ea typeface="BIZ UDPゴシック" panose="020B0400000000000000" pitchFamily="50" charset="-128"/>
              </a:rPr>
              <a:t>3P </a:t>
            </a:r>
            <a:r>
              <a:rPr lang="ja-JP" altLang="en-US" sz="1600" b="0" i="0" dirty="0">
                <a:effectLst/>
                <a:latin typeface="BIZ UDPゴシック" panose="020B0400000000000000" pitchFamily="50" charset="-128"/>
                <a:ea typeface="BIZ UDPゴシック" panose="020B0400000000000000" pitchFamily="50" charset="-128"/>
              </a:rPr>
              <a:t>統合を有効にすることを優先する必要があります。</a:t>
            </a:r>
            <a:r>
              <a:rPr lang="en-US" altLang="ja-JP" sz="1600" b="0" i="0" dirty="0">
                <a:effectLst/>
                <a:latin typeface="BIZ UDPゴシック" panose="020B0400000000000000" pitchFamily="50" charset="-128"/>
                <a:ea typeface="BIZ UDPゴシック" panose="020B0400000000000000" pitchFamily="50" charset="-128"/>
              </a:rPr>
              <a:t>Our best hope is to learn from and collaborate with what others are doing outside Google. We should prioritize enabling 3P integrations.</a:t>
            </a:r>
          </a:p>
          <a:p>
            <a:pPr algn="l">
              <a:buFont typeface="Arial" panose="020B0604020202020204" pitchFamily="34" charset="0"/>
              <a:buChar char="•"/>
            </a:pPr>
            <a:endParaRPr lang="en-US" altLang="ja-JP" sz="1600" b="0" i="0" dirty="0">
              <a:effectLst/>
              <a:latin typeface="BIZ UDPゴシック" panose="020B0400000000000000" pitchFamily="50" charset="-128"/>
              <a:ea typeface="BIZ UDPゴシック" panose="020B0400000000000000" pitchFamily="50" charset="-128"/>
            </a:endParaRPr>
          </a:p>
          <a:p>
            <a:pPr algn="l">
              <a:buFont typeface="Arial" panose="020B0604020202020204" pitchFamily="34" charset="0"/>
              <a:buChar char="•"/>
            </a:pPr>
            <a:r>
              <a:rPr lang="ja-JP" altLang="en-US" sz="1600" b="1" i="0" dirty="0">
                <a:effectLst/>
                <a:latin typeface="BIZ UDPゴシック" panose="020B0400000000000000" pitchFamily="50" charset="-128"/>
                <a:ea typeface="BIZ UDPゴシック" panose="020B0400000000000000" pitchFamily="50" charset="-128"/>
              </a:rPr>
              <a:t>無料で制限のない代替品の品質が同等であれば、人々は制限付きモデルにお金を払うことはありません。</a:t>
            </a:r>
            <a:r>
              <a:rPr lang="en-US" altLang="ja-JP" sz="1600" b="1" i="0" dirty="0">
                <a:effectLst/>
                <a:latin typeface="BIZ UDPゴシック" panose="020B0400000000000000" pitchFamily="50" charset="-128"/>
                <a:ea typeface="BIZ UDPゴシック" panose="020B0400000000000000" pitchFamily="50" charset="-128"/>
              </a:rPr>
              <a:t>People will not pay for a restricted model when free, unrestricted alternatives are comparable in quality. </a:t>
            </a:r>
            <a:r>
              <a:rPr lang="ja-JP" altLang="en-US" sz="1600" b="0" i="0" dirty="0">
                <a:effectLst/>
                <a:latin typeface="BIZ UDPゴシック" panose="020B0400000000000000" pitchFamily="50" charset="-128"/>
                <a:ea typeface="BIZ UDPゴシック" panose="020B0400000000000000" pitchFamily="50" charset="-128"/>
              </a:rPr>
              <a:t>私たちの付加価値が実際にどこにあるのかを考える必要があります。</a:t>
            </a:r>
            <a:r>
              <a:rPr lang="en-US" altLang="ja-JP" sz="1600" b="0" i="0" dirty="0">
                <a:effectLst/>
                <a:latin typeface="BIZ UDPゴシック" panose="020B0400000000000000" pitchFamily="50" charset="-128"/>
                <a:ea typeface="BIZ UDPゴシック" panose="020B0400000000000000" pitchFamily="50" charset="-128"/>
              </a:rPr>
              <a:t>We should consider where our value add really is.</a:t>
            </a:r>
          </a:p>
          <a:p>
            <a:pPr algn="l">
              <a:buFont typeface="Arial" panose="020B0604020202020204" pitchFamily="34" charset="0"/>
              <a:buChar char="•"/>
            </a:pPr>
            <a:endParaRPr lang="en-US" altLang="ja-JP" sz="1600" b="1" i="0" dirty="0">
              <a:effectLst/>
              <a:latin typeface="BIZ UDPゴシック" panose="020B0400000000000000" pitchFamily="50" charset="-128"/>
              <a:ea typeface="BIZ UDPゴシック" panose="020B0400000000000000" pitchFamily="50" charset="-128"/>
            </a:endParaRPr>
          </a:p>
          <a:p>
            <a:pPr algn="l">
              <a:buFont typeface="Arial" panose="020B0604020202020204" pitchFamily="34" charset="0"/>
              <a:buChar char="•"/>
            </a:pPr>
            <a:r>
              <a:rPr lang="ja-JP" altLang="en-US" sz="1600" b="1" i="0" dirty="0">
                <a:effectLst/>
                <a:latin typeface="BIZ UDPゴシック" panose="020B0400000000000000" pitchFamily="50" charset="-128"/>
                <a:ea typeface="BIZ UDPゴシック" panose="020B0400000000000000" pitchFamily="50" charset="-128"/>
              </a:rPr>
              <a:t>巨大なモデルが私たちの動きを遅らせています。</a:t>
            </a:r>
            <a:r>
              <a:rPr lang="en-US" altLang="ja-JP" sz="1600" b="1" i="0" dirty="0">
                <a:effectLst/>
                <a:latin typeface="BIZ UDPゴシック" panose="020B0400000000000000" pitchFamily="50" charset="-128"/>
                <a:ea typeface="BIZ UDPゴシック" panose="020B0400000000000000" pitchFamily="50" charset="-128"/>
              </a:rPr>
              <a:t>Giant models are slowing us down. </a:t>
            </a:r>
            <a:r>
              <a:rPr lang="ja-JP" altLang="en-US" sz="1600" b="0" i="0" dirty="0">
                <a:effectLst/>
                <a:latin typeface="BIZ UDPゴシック" panose="020B0400000000000000" pitchFamily="50" charset="-128"/>
                <a:ea typeface="BIZ UDPゴシック" panose="020B0400000000000000" pitchFamily="50" charset="-128"/>
              </a:rPr>
              <a:t>長期的には、最高のモデルが最適です</a:t>
            </a:r>
            <a:r>
              <a:rPr lang="en-US" altLang="ja-JP" sz="1600" b="0" i="0" dirty="0">
                <a:effectLst/>
                <a:latin typeface="BIZ UDPゴシック" panose="020B0400000000000000" pitchFamily="50" charset="-128"/>
                <a:ea typeface="BIZ UDPゴシック" panose="020B0400000000000000" pitchFamily="50" charset="-128"/>
              </a:rPr>
              <a:t>In the long run, the best models are the ones</a:t>
            </a:r>
          </a:p>
          <a:p>
            <a:pPr algn="l">
              <a:buFont typeface="Arial" panose="020B0604020202020204" pitchFamily="34" charset="0"/>
              <a:buChar char="•"/>
            </a:pPr>
            <a:endParaRPr lang="en-US" altLang="ja-JP" sz="1600" b="0" i="0" dirty="0">
              <a:effectLst/>
              <a:latin typeface="BIZ UDPゴシック" panose="020B0400000000000000" pitchFamily="50" charset="-128"/>
              <a:ea typeface="BIZ UDPゴシック" panose="020B0400000000000000" pitchFamily="50" charset="-128"/>
            </a:endParaRPr>
          </a:p>
          <a:p>
            <a:pPr algn="l">
              <a:buFont typeface="Arial" panose="020B0604020202020204" pitchFamily="34" charset="0"/>
              <a:buChar char="•"/>
            </a:pPr>
            <a:r>
              <a:rPr lang="ja-JP" altLang="en-US" sz="1600" b="0" i="0" dirty="0">
                <a:effectLst/>
                <a:latin typeface="BIZ UDPゴシック" panose="020B0400000000000000" pitchFamily="50" charset="-128"/>
                <a:ea typeface="BIZ UDPゴシック" panose="020B0400000000000000" pitchFamily="50" charset="-128"/>
              </a:rPr>
              <a:t>これはすぐに繰り返すことができます。 </a:t>
            </a:r>
            <a:r>
              <a:rPr lang="en-US" altLang="ja-JP" sz="1600" b="0" i="0" dirty="0">
                <a:effectLst/>
                <a:latin typeface="BIZ UDPゴシック" panose="020B0400000000000000" pitchFamily="50" charset="-128"/>
                <a:ea typeface="BIZ UDPゴシック" panose="020B0400000000000000" pitchFamily="50" charset="-128"/>
              </a:rPr>
              <a:t>20B </a:t>
            </a:r>
            <a:r>
              <a:rPr lang="ja-JP" altLang="en-US" sz="1600" b="0" i="0" dirty="0">
                <a:effectLst/>
                <a:latin typeface="BIZ UDPゴシック" panose="020B0400000000000000" pitchFamily="50" charset="-128"/>
                <a:ea typeface="BIZ UDPゴシック" panose="020B0400000000000000" pitchFamily="50" charset="-128"/>
              </a:rPr>
              <a:t>未満のパラメータ領域で何が可能であるかがわかったので、後付けではなく、小さなバリアントを作成する必要があります。</a:t>
            </a:r>
            <a:r>
              <a:rPr lang="en-US" altLang="ja-JP" sz="1600" b="0" i="0" dirty="0">
                <a:effectLst/>
                <a:latin typeface="BIZ UDPゴシック" panose="020B0400000000000000" pitchFamily="50" charset="-128"/>
                <a:ea typeface="BIZ UDPゴシック" panose="020B0400000000000000" pitchFamily="50" charset="-128"/>
              </a:rPr>
              <a:t>which can be iterated upon quickly. We should make small variants more than an afterthought, now that we know what is possible in the &lt;20B parameter regime.</a:t>
            </a:r>
          </a:p>
        </p:txBody>
      </p:sp>
      <p:sp>
        <p:nvSpPr>
          <p:cNvPr id="11" name="テキスト ボックス 10">
            <a:extLst>
              <a:ext uri="{FF2B5EF4-FFF2-40B4-BE49-F238E27FC236}">
                <a16:creationId xmlns:a16="http://schemas.microsoft.com/office/drawing/2014/main" id="{58776FDE-79ED-3A8B-7C86-B3E017B5FEB3}"/>
              </a:ext>
            </a:extLst>
          </p:cNvPr>
          <p:cNvSpPr txBox="1"/>
          <p:nvPr/>
        </p:nvSpPr>
        <p:spPr>
          <a:xfrm rot="21358618">
            <a:off x="2598345" y="1728981"/>
            <a:ext cx="8021369" cy="707886"/>
          </a:xfrm>
          <a:custGeom>
            <a:avLst/>
            <a:gdLst>
              <a:gd name="connsiteX0" fmla="*/ 0 w 8021369"/>
              <a:gd name="connsiteY0" fmla="*/ 0 h 707886"/>
              <a:gd name="connsiteX1" fmla="*/ 653169 w 8021369"/>
              <a:gd name="connsiteY1" fmla="*/ 0 h 707886"/>
              <a:gd name="connsiteX2" fmla="*/ 1145910 w 8021369"/>
              <a:gd name="connsiteY2" fmla="*/ 0 h 707886"/>
              <a:gd name="connsiteX3" fmla="*/ 1638651 w 8021369"/>
              <a:gd name="connsiteY3" fmla="*/ 0 h 707886"/>
              <a:gd name="connsiteX4" fmla="*/ 2051179 w 8021369"/>
              <a:gd name="connsiteY4" fmla="*/ 0 h 707886"/>
              <a:gd name="connsiteX5" fmla="*/ 2543920 w 8021369"/>
              <a:gd name="connsiteY5" fmla="*/ 0 h 707886"/>
              <a:gd name="connsiteX6" fmla="*/ 2876234 w 8021369"/>
              <a:gd name="connsiteY6" fmla="*/ 0 h 707886"/>
              <a:gd name="connsiteX7" fmla="*/ 3529402 w 8021369"/>
              <a:gd name="connsiteY7" fmla="*/ 0 h 707886"/>
              <a:gd name="connsiteX8" fmla="*/ 3861716 w 8021369"/>
              <a:gd name="connsiteY8" fmla="*/ 0 h 707886"/>
              <a:gd name="connsiteX9" fmla="*/ 4595099 w 8021369"/>
              <a:gd name="connsiteY9" fmla="*/ 0 h 707886"/>
              <a:gd name="connsiteX10" fmla="*/ 5007626 w 8021369"/>
              <a:gd name="connsiteY10" fmla="*/ 0 h 707886"/>
              <a:gd name="connsiteX11" fmla="*/ 5741008 w 8021369"/>
              <a:gd name="connsiteY11" fmla="*/ 0 h 707886"/>
              <a:gd name="connsiteX12" fmla="*/ 6233750 w 8021369"/>
              <a:gd name="connsiteY12" fmla="*/ 0 h 707886"/>
              <a:gd name="connsiteX13" fmla="*/ 6646277 w 8021369"/>
              <a:gd name="connsiteY13" fmla="*/ 0 h 707886"/>
              <a:gd name="connsiteX14" fmla="*/ 7139018 w 8021369"/>
              <a:gd name="connsiteY14" fmla="*/ 0 h 707886"/>
              <a:gd name="connsiteX15" fmla="*/ 8021369 w 8021369"/>
              <a:gd name="connsiteY15" fmla="*/ 0 h 707886"/>
              <a:gd name="connsiteX16" fmla="*/ 8021369 w 8021369"/>
              <a:gd name="connsiteY16" fmla="*/ 339785 h 707886"/>
              <a:gd name="connsiteX17" fmla="*/ 8021369 w 8021369"/>
              <a:gd name="connsiteY17" fmla="*/ 707886 h 707886"/>
              <a:gd name="connsiteX18" fmla="*/ 7608841 w 8021369"/>
              <a:gd name="connsiteY18" fmla="*/ 707886 h 707886"/>
              <a:gd name="connsiteX19" fmla="*/ 7035887 w 8021369"/>
              <a:gd name="connsiteY19" fmla="*/ 707886 h 707886"/>
              <a:gd name="connsiteX20" fmla="*/ 6703573 w 8021369"/>
              <a:gd name="connsiteY20" fmla="*/ 707886 h 707886"/>
              <a:gd name="connsiteX21" fmla="*/ 6210831 w 8021369"/>
              <a:gd name="connsiteY21" fmla="*/ 707886 h 707886"/>
              <a:gd name="connsiteX22" fmla="*/ 5557663 w 8021369"/>
              <a:gd name="connsiteY22" fmla="*/ 707886 h 707886"/>
              <a:gd name="connsiteX23" fmla="*/ 5225349 w 8021369"/>
              <a:gd name="connsiteY23" fmla="*/ 707886 h 707886"/>
              <a:gd name="connsiteX24" fmla="*/ 4652394 w 8021369"/>
              <a:gd name="connsiteY24" fmla="*/ 707886 h 707886"/>
              <a:gd name="connsiteX25" fmla="*/ 4159653 w 8021369"/>
              <a:gd name="connsiteY25" fmla="*/ 707886 h 707886"/>
              <a:gd name="connsiteX26" fmla="*/ 3586698 w 8021369"/>
              <a:gd name="connsiteY26" fmla="*/ 707886 h 707886"/>
              <a:gd name="connsiteX27" fmla="*/ 2933529 w 8021369"/>
              <a:gd name="connsiteY27" fmla="*/ 707886 h 707886"/>
              <a:gd name="connsiteX28" fmla="*/ 2521002 w 8021369"/>
              <a:gd name="connsiteY28" fmla="*/ 707886 h 707886"/>
              <a:gd name="connsiteX29" fmla="*/ 1867833 w 8021369"/>
              <a:gd name="connsiteY29" fmla="*/ 707886 h 707886"/>
              <a:gd name="connsiteX30" fmla="*/ 1294878 w 8021369"/>
              <a:gd name="connsiteY30" fmla="*/ 707886 h 707886"/>
              <a:gd name="connsiteX31" fmla="*/ 721923 w 8021369"/>
              <a:gd name="connsiteY31" fmla="*/ 707886 h 707886"/>
              <a:gd name="connsiteX32" fmla="*/ 0 w 8021369"/>
              <a:gd name="connsiteY32" fmla="*/ 707886 h 707886"/>
              <a:gd name="connsiteX33" fmla="*/ 0 w 8021369"/>
              <a:gd name="connsiteY33" fmla="*/ 353943 h 707886"/>
              <a:gd name="connsiteX34" fmla="*/ 0 w 8021369"/>
              <a:gd name="connsiteY34"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21369" h="707886" fill="none" extrusionOk="0">
                <a:moveTo>
                  <a:pt x="0" y="0"/>
                </a:moveTo>
                <a:cubicBezTo>
                  <a:pt x="143824" y="-21990"/>
                  <a:pt x="453375" y="29973"/>
                  <a:pt x="653169" y="0"/>
                </a:cubicBezTo>
                <a:cubicBezTo>
                  <a:pt x="852963" y="-29973"/>
                  <a:pt x="964423" y="40851"/>
                  <a:pt x="1145910" y="0"/>
                </a:cubicBezTo>
                <a:cubicBezTo>
                  <a:pt x="1327397" y="-40851"/>
                  <a:pt x="1454486" y="24020"/>
                  <a:pt x="1638651" y="0"/>
                </a:cubicBezTo>
                <a:cubicBezTo>
                  <a:pt x="1822816" y="-24020"/>
                  <a:pt x="1915521" y="30785"/>
                  <a:pt x="2051179" y="0"/>
                </a:cubicBezTo>
                <a:cubicBezTo>
                  <a:pt x="2186837" y="-30785"/>
                  <a:pt x="2299238" y="15467"/>
                  <a:pt x="2543920" y="0"/>
                </a:cubicBezTo>
                <a:cubicBezTo>
                  <a:pt x="2788602" y="-15467"/>
                  <a:pt x="2802929" y="412"/>
                  <a:pt x="2876234" y="0"/>
                </a:cubicBezTo>
                <a:cubicBezTo>
                  <a:pt x="2949539" y="-412"/>
                  <a:pt x="3259939" y="66322"/>
                  <a:pt x="3529402" y="0"/>
                </a:cubicBezTo>
                <a:cubicBezTo>
                  <a:pt x="3798865" y="-66322"/>
                  <a:pt x="3756217" y="28700"/>
                  <a:pt x="3861716" y="0"/>
                </a:cubicBezTo>
                <a:cubicBezTo>
                  <a:pt x="3967215" y="-28700"/>
                  <a:pt x="4343084" y="66686"/>
                  <a:pt x="4595099" y="0"/>
                </a:cubicBezTo>
                <a:cubicBezTo>
                  <a:pt x="4847114" y="-66686"/>
                  <a:pt x="4885454" y="16278"/>
                  <a:pt x="5007626" y="0"/>
                </a:cubicBezTo>
                <a:cubicBezTo>
                  <a:pt x="5129798" y="-16278"/>
                  <a:pt x="5538208" y="41339"/>
                  <a:pt x="5741008" y="0"/>
                </a:cubicBezTo>
                <a:cubicBezTo>
                  <a:pt x="5943808" y="-41339"/>
                  <a:pt x="6061589" y="43322"/>
                  <a:pt x="6233750" y="0"/>
                </a:cubicBezTo>
                <a:cubicBezTo>
                  <a:pt x="6405911" y="-43322"/>
                  <a:pt x="6563291" y="8700"/>
                  <a:pt x="6646277" y="0"/>
                </a:cubicBezTo>
                <a:cubicBezTo>
                  <a:pt x="6729263" y="-8700"/>
                  <a:pt x="6919976" y="13861"/>
                  <a:pt x="7139018" y="0"/>
                </a:cubicBezTo>
                <a:cubicBezTo>
                  <a:pt x="7358060" y="-13861"/>
                  <a:pt x="7703390" y="18141"/>
                  <a:pt x="8021369" y="0"/>
                </a:cubicBezTo>
                <a:cubicBezTo>
                  <a:pt x="8045508" y="152460"/>
                  <a:pt x="8020374" y="188765"/>
                  <a:pt x="8021369" y="339785"/>
                </a:cubicBezTo>
                <a:cubicBezTo>
                  <a:pt x="8022364" y="490805"/>
                  <a:pt x="8009783" y="613671"/>
                  <a:pt x="8021369" y="707886"/>
                </a:cubicBezTo>
                <a:cubicBezTo>
                  <a:pt x="7827730" y="741655"/>
                  <a:pt x="7754597" y="705701"/>
                  <a:pt x="7608841" y="707886"/>
                </a:cubicBezTo>
                <a:cubicBezTo>
                  <a:pt x="7463085" y="710071"/>
                  <a:pt x="7307796" y="677567"/>
                  <a:pt x="7035887" y="707886"/>
                </a:cubicBezTo>
                <a:cubicBezTo>
                  <a:pt x="6763978" y="738205"/>
                  <a:pt x="6863046" y="668215"/>
                  <a:pt x="6703573" y="707886"/>
                </a:cubicBezTo>
                <a:cubicBezTo>
                  <a:pt x="6544100" y="747557"/>
                  <a:pt x="6340451" y="650428"/>
                  <a:pt x="6210831" y="707886"/>
                </a:cubicBezTo>
                <a:cubicBezTo>
                  <a:pt x="6081211" y="765344"/>
                  <a:pt x="5689468" y="647457"/>
                  <a:pt x="5557663" y="707886"/>
                </a:cubicBezTo>
                <a:cubicBezTo>
                  <a:pt x="5425858" y="768315"/>
                  <a:pt x="5337759" y="703176"/>
                  <a:pt x="5225349" y="707886"/>
                </a:cubicBezTo>
                <a:cubicBezTo>
                  <a:pt x="5112939" y="712596"/>
                  <a:pt x="4898080" y="675535"/>
                  <a:pt x="4652394" y="707886"/>
                </a:cubicBezTo>
                <a:cubicBezTo>
                  <a:pt x="4406708" y="740237"/>
                  <a:pt x="4382320" y="671525"/>
                  <a:pt x="4159653" y="707886"/>
                </a:cubicBezTo>
                <a:cubicBezTo>
                  <a:pt x="3936986" y="744247"/>
                  <a:pt x="3813463" y="650882"/>
                  <a:pt x="3586698" y="707886"/>
                </a:cubicBezTo>
                <a:cubicBezTo>
                  <a:pt x="3359933" y="764890"/>
                  <a:pt x="3100414" y="663168"/>
                  <a:pt x="2933529" y="707886"/>
                </a:cubicBezTo>
                <a:cubicBezTo>
                  <a:pt x="2766644" y="752604"/>
                  <a:pt x="2633416" y="683359"/>
                  <a:pt x="2521002" y="707886"/>
                </a:cubicBezTo>
                <a:cubicBezTo>
                  <a:pt x="2408588" y="732413"/>
                  <a:pt x="2184084" y="647275"/>
                  <a:pt x="1867833" y="707886"/>
                </a:cubicBezTo>
                <a:cubicBezTo>
                  <a:pt x="1551582" y="768497"/>
                  <a:pt x="1580733" y="688033"/>
                  <a:pt x="1294878" y="707886"/>
                </a:cubicBezTo>
                <a:cubicBezTo>
                  <a:pt x="1009023" y="727739"/>
                  <a:pt x="966225" y="642109"/>
                  <a:pt x="721923" y="707886"/>
                </a:cubicBezTo>
                <a:cubicBezTo>
                  <a:pt x="477622" y="773663"/>
                  <a:pt x="253593" y="663493"/>
                  <a:pt x="0" y="707886"/>
                </a:cubicBezTo>
                <a:cubicBezTo>
                  <a:pt x="-32916" y="567183"/>
                  <a:pt x="71" y="494454"/>
                  <a:pt x="0" y="353943"/>
                </a:cubicBezTo>
                <a:cubicBezTo>
                  <a:pt x="-71" y="213432"/>
                  <a:pt x="31295" y="168940"/>
                  <a:pt x="0" y="0"/>
                </a:cubicBezTo>
                <a:close/>
              </a:path>
              <a:path w="8021369" h="707886" stroke="0" extrusionOk="0">
                <a:moveTo>
                  <a:pt x="0" y="0"/>
                </a:moveTo>
                <a:cubicBezTo>
                  <a:pt x="355072" y="-85516"/>
                  <a:pt x="397168" y="34864"/>
                  <a:pt x="733382" y="0"/>
                </a:cubicBezTo>
                <a:cubicBezTo>
                  <a:pt x="1069596" y="-34864"/>
                  <a:pt x="1008419" y="19373"/>
                  <a:pt x="1226124" y="0"/>
                </a:cubicBezTo>
                <a:cubicBezTo>
                  <a:pt x="1443829" y="-19373"/>
                  <a:pt x="1593168" y="66851"/>
                  <a:pt x="1879292" y="0"/>
                </a:cubicBezTo>
                <a:cubicBezTo>
                  <a:pt x="2165416" y="-66851"/>
                  <a:pt x="2210877" y="57307"/>
                  <a:pt x="2532461" y="0"/>
                </a:cubicBezTo>
                <a:cubicBezTo>
                  <a:pt x="2854045" y="-57307"/>
                  <a:pt x="3022045" y="10781"/>
                  <a:pt x="3185629" y="0"/>
                </a:cubicBezTo>
                <a:cubicBezTo>
                  <a:pt x="3349213" y="-10781"/>
                  <a:pt x="3563700" y="50936"/>
                  <a:pt x="3758584" y="0"/>
                </a:cubicBezTo>
                <a:cubicBezTo>
                  <a:pt x="3953469" y="-50936"/>
                  <a:pt x="4053405" y="14006"/>
                  <a:pt x="4171112" y="0"/>
                </a:cubicBezTo>
                <a:cubicBezTo>
                  <a:pt x="4288819" y="-14006"/>
                  <a:pt x="4506603" y="37863"/>
                  <a:pt x="4824280" y="0"/>
                </a:cubicBezTo>
                <a:cubicBezTo>
                  <a:pt x="5141957" y="-37863"/>
                  <a:pt x="5106354" y="36876"/>
                  <a:pt x="5236808" y="0"/>
                </a:cubicBezTo>
                <a:cubicBezTo>
                  <a:pt x="5367262" y="-36876"/>
                  <a:pt x="5504009" y="32696"/>
                  <a:pt x="5729549" y="0"/>
                </a:cubicBezTo>
                <a:cubicBezTo>
                  <a:pt x="5955089" y="-32696"/>
                  <a:pt x="6069631" y="9286"/>
                  <a:pt x="6382718" y="0"/>
                </a:cubicBezTo>
                <a:cubicBezTo>
                  <a:pt x="6695805" y="-9286"/>
                  <a:pt x="6765276" y="70394"/>
                  <a:pt x="7035887" y="0"/>
                </a:cubicBezTo>
                <a:cubicBezTo>
                  <a:pt x="7306498" y="-70394"/>
                  <a:pt x="7696242" y="42"/>
                  <a:pt x="8021369" y="0"/>
                </a:cubicBezTo>
                <a:cubicBezTo>
                  <a:pt x="8026096" y="101822"/>
                  <a:pt x="8020967" y="212010"/>
                  <a:pt x="8021369" y="332706"/>
                </a:cubicBezTo>
                <a:cubicBezTo>
                  <a:pt x="8021771" y="453402"/>
                  <a:pt x="8000729" y="535076"/>
                  <a:pt x="8021369" y="707886"/>
                </a:cubicBezTo>
                <a:cubicBezTo>
                  <a:pt x="7892154" y="719599"/>
                  <a:pt x="7576319" y="676338"/>
                  <a:pt x="7448414" y="707886"/>
                </a:cubicBezTo>
                <a:cubicBezTo>
                  <a:pt x="7320510" y="739434"/>
                  <a:pt x="7097550" y="650355"/>
                  <a:pt x="6955673" y="707886"/>
                </a:cubicBezTo>
                <a:cubicBezTo>
                  <a:pt x="6813796" y="765417"/>
                  <a:pt x="6582832" y="687333"/>
                  <a:pt x="6462932" y="707886"/>
                </a:cubicBezTo>
                <a:cubicBezTo>
                  <a:pt x="6343032" y="728439"/>
                  <a:pt x="6079871" y="695245"/>
                  <a:pt x="5729549" y="707886"/>
                </a:cubicBezTo>
                <a:cubicBezTo>
                  <a:pt x="5379227" y="720527"/>
                  <a:pt x="5293315" y="703624"/>
                  <a:pt x="4996167" y="707886"/>
                </a:cubicBezTo>
                <a:cubicBezTo>
                  <a:pt x="4699019" y="712148"/>
                  <a:pt x="4648553" y="670627"/>
                  <a:pt x="4503426" y="707886"/>
                </a:cubicBezTo>
                <a:cubicBezTo>
                  <a:pt x="4358299" y="745145"/>
                  <a:pt x="4200080" y="698272"/>
                  <a:pt x="4090898" y="707886"/>
                </a:cubicBezTo>
                <a:cubicBezTo>
                  <a:pt x="3981716" y="717500"/>
                  <a:pt x="3504381" y="685490"/>
                  <a:pt x="3357516" y="707886"/>
                </a:cubicBezTo>
                <a:cubicBezTo>
                  <a:pt x="3210651" y="730282"/>
                  <a:pt x="3142259" y="685858"/>
                  <a:pt x="3025202" y="707886"/>
                </a:cubicBezTo>
                <a:cubicBezTo>
                  <a:pt x="2908145" y="729914"/>
                  <a:pt x="2848233" y="700852"/>
                  <a:pt x="2692888" y="707886"/>
                </a:cubicBezTo>
                <a:cubicBezTo>
                  <a:pt x="2537543" y="714920"/>
                  <a:pt x="2181471" y="688895"/>
                  <a:pt x="1959506" y="707886"/>
                </a:cubicBezTo>
                <a:cubicBezTo>
                  <a:pt x="1737541" y="726877"/>
                  <a:pt x="1595247" y="681426"/>
                  <a:pt x="1306337" y="707886"/>
                </a:cubicBezTo>
                <a:cubicBezTo>
                  <a:pt x="1017427" y="734346"/>
                  <a:pt x="997736" y="703692"/>
                  <a:pt x="733382" y="707886"/>
                </a:cubicBezTo>
                <a:cubicBezTo>
                  <a:pt x="469029" y="712080"/>
                  <a:pt x="148815" y="658239"/>
                  <a:pt x="0" y="707886"/>
                </a:cubicBezTo>
                <a:cubicBezTo>
                  <a:pt x="-25630" y="637936"/>
                  <a:pt x="2574" y="508723"/>
                  <a:pt x="0" y="368101"/>
                </a:cubicBezTo>
                <a:cubicBezTo>
                  <a:pt x="-2574" y="227479"/>
                  <a:pt x="16347" y="77442"/>
                  <a:pt x="0" y="0"/>
                </a:cubicBezTo>
                <a:close/>
              </a:path>
            </a:pathLst>
          </a:custGeom>
          <a:solidFill>
            <a:schemeClr val="accent1">
              <a:lumMod val="75000"/>
            </a:schemeClr>
          </a:solidFill>
          <a:ln w="57150">
            <a:solidFill>
              <a:srgbClr val="FF0000"/>
            </a:solidFill>
            <a:extLst>
              <a:ext uri="{C807C97D-BFC1-408E-A445-0C87EB9F89A2}">
                <ask:lineSketchStyleProps xmlns:ask="http://schemas.microsoft.com/office/drawing/2018/sketchyshapes" sd="2022094048">
                  <a:prstGeom prst="rect">
                    <a:avLst/>
                  </a:prstGeom>
                  <ask:type>
                    <ask:lineSketchScribble/>
                  </ask:type>
                </ask:lineSketchStyleProps>
              </a:ext>
            </a:extLst>
          </a:ln>
        </p:spPr>
        <p:txBody>
          <a:bodyPr wrap="square" rtlCol="0">
            <a:spAutoFit/>
          </a:bodyPr>
          <a:lstStyle/>
          <a:p>
            <a:pPr algn="ctr"/>
            <a:r>
              <a:rPr kumimoji="1" lang="ja-JP" altLang="en-US" sz="2000" dirty="0">
                <a:solidFill>
                  <a:schemeClr val="bg1">
                    <a:lumMod val="95000"/>
                  </a:schemeClr>
                </a:solidFill>
                <a:latin typeface="BIZ UDPゴシック" panose="020B0400000000000000" pitchFamily="50" charset="-128"/>
                <a:ea typeface="BIZ UDPゴシック" panose="020B0400000000000000" pitchFamily="50" charset="-128"/>
              </a:rPr>
              <a:t>帝国軍の</a:t>
            </a:r>
            <a:r>
              <a:rPr kumimoji="1" lang="en-US" altLang="ja-JP" sz="2000" dirty="0">
                <a:solidFill>
                  <a:schemeClr val="bg1">
                    <a:lumMod val="95000"/>
                  </a:schemeClr>
                </a:solidFill>
                <a:latin typeface="BIZ UDPゴシック" panose="020B0400000000000000" pitchFamily="50" charset="-128"/>
                <a:ea typeface="BIZ UDPゴシック" panose="020B0400000000000000" pitchFamily="50" charset="-128"/>
              </a:rPr>
              <a:t>Google</a:t>
            </a:r>
            <a:r>
              <a:rPr kumimoji="1" lang="ja-JP" altLang="en-US" sz="2000" dirty="0">
                <a:solidFill>
                  <a:schemeClr val="bg1">
                    <a:lumMod val="95000"/>
                  </a:schemeClr>
                </a:solidFill>
                <a:latin typeface="BIZ UDPゴシック" panose="020B0400000000000000" pitchFamily="50" charset="-128"/>
                <a:ea typeface="BIZ UDPゴシック" panose="020B0400000000000000" pitchFamily="50" charset="-128"/>
              </a:rPr>
              <a:t>が、連邦軍のゲリラ活動を脅威だと述べている。</a:t>
            </a:r>
            <a:endParaRPr kumimoji="1" lang="en-US" altLang="ja-JP" sz="2000"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kumimoji="1" lang="ja-JP" altLang="en-US" sz="2000" dirty="0">
                <a:solidFill>
                  <a:schemeClr val="bg1">
                    <a:lumMod val="95000"/>
                  </a:schemeClr>
                </a:solidFill>
                <a:latin typeface="BIZ UDPゴシック" panose="020B0400000000000000" pitchFamily="50" charset="-128"/>
                <a:ea typeface="BIZ UDPゴシック" panose="020B0400000000000000" pitchFamily="50" charset="-128"/>
              </a:rPr>
              <a:t>それは</a:t>
            </a:r>
            <a:r>
              <a:rPr kumimoji="1" lang="en-US" altLang="ja-JP" sz="2000" dirty="0" err="1">
                <a:solidFill>
                  <a:schemeClr val="bg1">
                    <a:lumMod val="95000"/>
                  </a:schemeClr>
                </a:solidFill>
                <a:latin typeface="BIZ UDPゴシック" panose="020B0400000000000000" pitchFamily="50" charset="-128"/>
                <a:ea typeface="BIZ UDPゴシック" panose="020B0400000000000000" pitchFamily="50" charset="-128"/>
              </a:rPr>
              <a:t>OpenAI</a:t>
            </a:r>
            <a:r>
              <a:rPr kumimoji="1" lang="ja-JP" altLang="en-US" sz="2000" dirty="0">
                <a:solidFill>
                  <a:schemeClr val="bg1">
                    <a:lumMod val="95000"/>
                  </a:schemeClr>
                </a:solidFill>
                <a:latin typeface="BIZ UDPゴシック" panose="020B0400000000000000" pitchFamily="50" charset="-128"/>
                <a:ea typeface="BIZ UDPゴシック" panose="020B0400000000000000" pitchFamily="50" charset="-128"/>
              </a:rPr>
              <a:t>も例外ではないと</a:t>
            </a:r>
            <a:r>
              <a:rPr kumimoji="1" lang="en-US" altLang="ja-JP" sz="2000" dirty="0">
                <a:solidFill>
                  <a:schemeClr val="bg1">
                    <a:lumMod val="95000"/>
                  </a:schemeClr>
                </a:solidFill>
                <a:latin typeface="BIZ UDPゴシック" panose="020B0400000000000000" pitchFamily="50" charset="-128"/>
                <a:ea typeface="BIZ UDPゴシック" panose="020B0400000000000000" pitchFamily="50" charset="-128"/>
              </a:rPr>
              <a:t>…</a:t>
            </a:r>
            <a:endParaRPr kumimoji="1" lang="ja-JP" altLang="en-US" sz="2000" dirty="0">
              <a:solidFill>
                <a:schemeClr val="bg1">
                  <a:lumMod val="9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47290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5</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9</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lang="en-US" altLang="ja-JP" sz="3200" b="1" dirty="0">
                <a:solidFill>
                  <a:schemeClr val="bg1"/>
                </a:solidFill>
                <a:latin typeface="HG丸ｺﾞｼｯｸM-PRO" panose="020F0600000000000000" pitchFamily="50" charset="-128"/>
                <a:ea typeface="HG丸ｺﾞｼｯｸM-PRO" panose="020F0600000000000000" pitchFamily="50" charset="-128"/>
              </a:rPr>
              <a:t>RedPajama-INSITE-3B</a:t>
            </a:r>
            <a:endParaRPr kumimoji="1" lang="ja-JP" altLang="en-US"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560540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5</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16</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Rinna-3B</a:t>
            </a:r>
            <a:endParaRPr kumimoji="1" lang="ja-JP" altLang="en-US"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12939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6</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18</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err="1">
                <a:solidFill>
                  <a:schemeClr val="bg1"/>
                </a:solidFill>
                <a:latin typeface="HG丸ｺﾞｼｯｸM-PRO" panose="020F0600000000000000" pitchFamily="50" charset="-128"/>
                <a:ea typeface="HG丸ｺﾞｼｯｸM-PRO" panose="020F0600000000000000" pitchFamily="50" charset="-128"/>
              </a:rPr>
              <a:t>OpenLLaMA</a:t>
            </a:r>
            <a:endParaRPr kumimoji="1" lang="ja-JP" altLang="en-US"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2073169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6</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18</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err="1">
                <a:solidFill>
                  <a:schemeClr val="bg1"/>
                </a:solidFill>
                <a:latin typeface="HG丸ｺﾞｼｯｸM-PRO" panose="020F0600000000000000" pitchFamily="50" charset="-128"/>
                <a:ea typeface="HG丸ｺﾞｼｯｸM-PRO" panose="020F0600000000000000" pitchFamily="50" charset="-128"/>
              </a:rPr>
              <a:t>OpenLLaMA</a:t>
            </a:r>
            <a:endParaRPr kumimoji="1" lang="ja-JP" altLang="en-US"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2455401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6</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24</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MPT-30B</a:t>
            </a:r>
            <a:endParaRPr kumimoji="1" lang="ja-JP" altLang="en-US"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6926125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6</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30</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err="1">
                <a:solidFill>
                  <a:schemeClr val="bg1"/>
                </a:solidFill>
                <a:latin typeface="HG丸ｺﾞｼｯｸM-PRO" panose="020F0600000000000000" pitchFamily="50" charset="-128"/>
                <a:ea typeface="HG丸ｺﾞｼｯｸM-PRO" panose="020F0600000000000000" pitchFamily="50" charset="-128"/>
              </a:rPr>
              <a:t>HyenaDNA</a:t>
            </a:r>
            <a:endParaRPr kumimoji="1" lang="ja-JP" altLang="en-US"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1851196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年７月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18</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Llama2</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　オープンソースで再登場</a:t>
            </a:r>
            <a:endParaRPr kumimoji="1" lang="ja-JP" altLang="en-US" sz="3200" b="1" dirty="0">
              <a:solidFill>
                <a:schemeClr val="bg1"/>
              </a:solidFill>
              <a:latin typeface="HG丸ｺﾞｼｯｸM-PRO" panose="020F0600000000000000" pitchFamily="50" charset="-128"/>
              <a:ea typeface="HG丸ｺﾞｼｯｸM-PRO" panose="020F0600000000000000" pitchFamily="50" charset="-128"/>
            </a:endParaRPr>
          </a:p>
        </p:txBody>
      </p:sp>
      <p:pic>
        <p:nvPicPr>
          <p:cNvPr id="6146" name="Picture 2" descr="LLaMA 2：メタのオープンソースAIモデル">
            <a:extLst>
              <a:ext uri="{FF2B5EF4-FFF2-40B4-BE49-F238E27FC236}">
                <a16:creationId xmlns:a16="http://schemas.microsoft.com/office/drawing/2014/main" id="{4DC28234-370B-824B-6222-762C10F27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19" y="588692"/>
            <a:ext cx="11135762" cy="6269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773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年７月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18</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Llama2</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　オープンソース</a:t>
            </a:r>
            <a:endParaRPr kumimoji="1" lang="ja-JP" altLang="en-US" sz="3200" b="1" dirty="0">
              <a:solidFill>
                <a:schemeClr val="bg1"/>
              </a:solidFill>
              <a:latin typeface="HG丸ｺﾞｼｯｸM-PRO" panose="020F0600000000000000" pitchFamily="50" charset="-128"/>
              <a:ea typeface="HG丸ｺﾞｼｯｸM-PRO" panose="020F0600000000000000" pitchFamily="50" charset="-128"/>
            </a:endParaRPr>
          </a:p>
        </p:txBody>
      </p:sp>
      <p:pic>
        <p:nvPicPr>
          <p:cNvPr id="3" name="Picture 2" descr="ラマ・リャマのイラスト">
            <a:extLst>
              <a:ext uri="{FF2B5EF4-FFF2-40B4-BE49-F238E27FC236}">
                <a16:creationId xmlns:a16="http://schemas.microsoft.com/office/drawing/2014/main" id="{AB7BAEDA-C49A-F8AC-7C42-553083DDA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025" y="771524"/>
            <a:ext cx="2667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675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年７月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25</a:t>
            </a:r>
            <a:endParaRPr kumimoji="1" lang="ja-JP" altLang="en-US" sz="3200" b="1" dirty="0">
              <a:solidFill>
                <a:schemeClr val="bg1"/>
              </a:solidFill>
              <a:latin typeface="HG丸ｺﾞｼｯｸM-PRO" panose="020F0600000000000000" pitchFamily="50" charset="-128"/>
              <a:ea typeface="HG丸ｺﾞｼｯｸM-PRO" panose="020F0600000000000000" pitchFamily="50" charset="-128"/>
            </a:endParaRP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８</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k</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コンテキスト長対応</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Llama2</a:t>
            </a:r>
            <a:endParaRPr kumimoji="1" lang="ja-JP" altLang="en-US"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1131028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7CA8344D-BB1A-6F5E-0E30-4829231FE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436"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50546">
            <a:off x="247690" y="596576"/>
            <a:ext cx="2452605" cy="2452605"/>
          </a:xfrm>
          <a:prstGeom prst="rect">
            <a:avLst/>
          </a:prstGeom>
          <a:noFill/>
          <a:extLst>
            <a:ext uri="{909E8E84-426E-40DD-AFC4-6F175D3DCCD1}">
              <a14:hiddenFill xmlns:a14="http://schemas.microsoft.com/office/drawing/2010/main">
                <a:solidFill>
                  <a:srgbClr val="FFFFFF"/>
                </a:solidFill>
              </a14:hiddenFill>
            </a:ext>
          </a:extLst>
        </p:spPr>
      </p:pic>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1816" y="5792566"/>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910353" y="5595133"/>
            <a:ext cx="80118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rPr>
              <a:t>ポチッ</a:t>
            </a:r>
          </a:p>
        </p:txBody>
      </p:sp>
      <p:sp>
        <p:nvSpPr>
          <p:cNvPr id="3" name="テキスト ボックス 2">
            <a:extLst>
              <a:ext uri="{FF2B5EF4-FFF2-40B4-BE49-F238E27FC236}">
                <a16:creationId xmlns:a16="http://schemas.microsoft.com/office/drawing/2014/main" id="{70372E2E-3317-56C7-294B-203F13DD6EF2}"/>
              </a:ext>
            </a:extLst>
          </p:cNvPr>
          <p:cNvSpPr txBox="1"/>
          <p:nvPr/>
        </p:nvSpPr>
        <p:spPr>
          <a:xfrm rot="284627">
            <a:off x="990826" y="3091891"/>
            <a:ext cx="10137322" cy="830997"/>
          </a:xfrm>
          <a:prstGeom prst="rect">
            <a:avLst/>
          </a:prstGeom>
          <a:solidFill>
            <a:schemeClr val="accent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800" b="1" i="0" u="none" strike="noStrike" kern="120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cs typeface="+mn-cs"/>
              </a:rPr>
              <a:t>最後にアンケートにご協力下さい！</a:t>
            </a:r>
          </a:p>
        </p:txBody>
      </p:sp>
      <p:pic>
        <p:nvPicPr>
          <p:cNvPr id="4" name="Picture 8" descr="QRコードが表示されたスマートフォンのイラスト">
            <a:extLst>
              <a:ext uri="{FF2B5EF4-FFF2-40B4-BE49-F238E27FC236}">
                <a16:creationId xmlns:a16="http://schemas.microsoft.com/office/drawing/2014/main" id="{D276F7AF-67D8-312F-FDFA-61850593C2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0678" y="195436"/>
            <a:ext cx="1688937" cy="2874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753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８</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月１日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lang="en-US" altLang="ja-JP" sz="3200" b="1" dirty="0">
                <a:solidFill>
                  <a:schemeClr val="bg1"/>
                </a:solidFill>
                <a:latin typeface="HG丸ｺﾞｼｯｸM-PRO" panose="020F0600000000000000" pitchFamily="50" charset="-128"/>
                <a:ea typeface="HG丸ｺﾞｼｯｸM-PRO" panose="020F0600000000000000" pitchFamily="50" charset="-128"/>
              </a:rPr>
              <a:t>16</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k</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コンテキスト長対応</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Llama2</a:t>
            </a:r>
            <a:endParaRPr kumimoji="1" lang="ja-JP" altLang="en-US"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2209815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８</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9</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Image</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２</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Story</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　画像から物語生成</a:t>
            </a:r>
          </a:p>
        </p:txBody>
      </p:sp>
      <p:sp>
        <p:nvSpPr>
          <p:cNvPr id="3" name="テキスト ボックス 2">
            <a:extLst>
              <a:ext uri="{FF2B5EF4-FFF2-40B4-BE49-F238E27FC236}">
                <a16:creationId xmlns:a16="http://schemas.microsoft.com/office/drawing/2014/main" id="{E926955E-96A5-DB33-972D-B25369532CB7}"/>
              </a:ext>
            </a:extLst>
          </p:cNvPr>
          <p:cNvSpPr txBox="1"/>
          <p:nvPr/>
        </p:nvSpPr>
        <p:spPr>
          <a:xfrm>
            <a:off x="0" y="613708"/>
            <a:ext cx="12192000" cy="446276"/>
          </a:xfrm>
          <a:prstGeom prst="rect">
            <a:avLst/>
          </a:prstGeom>
          <a:noFill/>
        </p:spPr>
        <p:txBody>
          <a:bodyPr wrap="square" rtlCol="0">
            <a:spAutoFit/>
          </a:bodyPr>
          <a:lstStyle/>
          <a:p>
            <a:pPr algn="ctr"/>
            <a:r>
              <a:rPr kumimoji="1" lang="en-US" altLang="ja-JP" sz="2300" dirty="0">
                <a:latin typeface="ADLaM Display" panose="02010000000000000000" pitchFamily="2" charset="0"/>
                <a:cs typeface="ADLaM Display" panose="02010000000000000000" pitchFamily="2" charset="0"/>
              </a:rPr>
              <a:t>Image</a:t>
            </a:r>
            <a:r>
              <a:rPr lang="ja-JP" altLang="en-US" sz="2300" dirty="0">
                <a:latin typeface="ADLaM Display" panose="02010000000000000000" pitchFamily="2" charset="0"/>
                <a:cs typeface="ADLaM Display" panose="02010000000000000000" pitchFamily="2" charset="0"/>
              </a:rPr>
              <a:t> </a:t>
            </a:r>
            <a:r>
              <a:rPr lang="en-US" altLang="ja-JP" sz="2300" dirty="0">
                <a:latin typeface="ADLaM Display" panose="02010000000000000000" pitchFamily="2" charset="0"/>
                <a:cs typeface="ADLaM Display" panose="02010000000000000000" pitchFamily="2" charset="0"/>
              </a:rPr>
              <a:t>to</a:t>
            </a:r>
            <a:r>
              <a:rPr lang="ja-JP" altLang="en-US" sz="2300" dirty="0">
                <a:latin typeface="ADLaM Display" panose="02010000000000000000" pitchFamily="2" charset="0"/>
                <a:cs typeface="ADLaM Display" panose="02010000000000000000" pitchFamily="2" charset="0"/>
              </a:rPr>
              <a:t> </a:t>
            </a:r>
            <a:r>
              <a:rPr lang="en-US" altLang="ja-JP" sz="2300" dirty="0">
                <a:latin typeface="ADLaM Display" panose="02010000000000000000" pitchFamily="2" charset="0"/>
                <a:cs typeface="ADLaM Display" panose="02010000000000000000" pitchFamily="2" charset="0"/>
              </a:rPr>
              <a:t>Story</a:t>
            </a:r>
            <a:endParaRPr kumimoji="1" lang="ja-JP" altLang="en-US" sz="2300" dirty="0">
              <a:latin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997920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８</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10</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Japanese StableLM</a:t>
            </a:r>
            <a:endParaRPr kumimoji="1" lang="ja-JP" altLang="en-US" sz="3200" b="1" dirty="0">
              <a:solidFill>
                <a:schemeClr val="bg1"/>
              </a:solidFill>
              <a:latin typeface="HG丸ｺﾞｼｯｸM-PRO" panose="020F0600000000000000" pitchFamily="50" charset="-128"/>
              <a:ea typeface="HG丸ｺﾞｼｯｸM-PRO" panose="020F0600000000000000" pitchFamily="50" charset="-128"/>
            </a:endParaRPr>
          </a:p>
        </p:txBody>
      </p:sp>
      <p:pic>
        <p:nvPicPr>
          <p:cNvPr id="9" name="図 8">
            <a:extLst>
              <a:ext uri="{FF2B5EF4-FFF2-40B4-BE49-F238E27FC236}">
                <a16:creationId xmlns:a16="http://schemas.microsoft.com/office/drawing/2014/main" id="{78273289-2783-8B3D-84F8-FD76C074C8C6}"/>
              </a:ext>
            </a:extLst>
          </p:cNvPr>
          <p:cNvPicPr>
            <a:picLocks noChangeAspect="1"/>
          </p:cNvPicPr>
          <p:nvPr/>
        </p:nvPicPr>
        <p:blipFill>
          <a:blip r:embed="rId3"/>
          <a:stretch>
            <a:fillRect/>
          </a:stretch>
        </p:blipFill>
        <p:spPr>
          <a:xfrm>
            <a:off x="3623027" y="1360375"/>
            <a:ext cx="4858428" cy="4906060"/>
          </a:xfrm>
          <a:prstGeom prst="rect">
            <a:avLst/>
          </a:prstGeom>
        </p:spPr>
      </p:pic>
      <p:sp>
        <p:nvSpPr>
          <p:cNvPr id="11" name="テキスト ボックス 10">
            <a:extLst>
              <a:ext uri="{FF2B5EF4-FFF2-40B4-BE49-F238E27FC236}">
                <a16:creationId xmlns:a16="http://schemas.microsoft.com/office/drawing/2014/main" id="{1013DAE1-4FDE-4DAF-151C-7DA5F25BF3A8}"/>
              </a:ext>
            </a:extLst>
          </p:cNvPr>
          <p:cNvSpPr txBox="1"/>
          <p:nvPr/>
        </p:nvSpPr>
        <p:spPr>
          <a:xfrm>
            <a:off x="90534" y="591565"/>
            <a:ext cx="11923415" cy="646331"/>
          </a:xfrm>
          <a:prstGeom prst="rect">
            <a:avLst/>
          </a:prstGeom>
          <a:noFill/>
        </p:spPr>
        <p:txBody>
          <a:bodyPr wrap="square">
            <a:spAutoFit/>
          </a:bodyPr>
          <a:lstStyle/>
          <a:p>
            <a:r>
              <a:rPr lang="ja-JP" altLang="en-US" b="0" i="0" dirty="0">
                <a:solidFill>
                  <a:srgbClr val="7030A0"/>
                </a:solidFill>
                <a:effectLst/>
                <a:latin typeface="BIZ UDPゴシック" panose="020B0400000000000000" pitchFamily="50" charset="-128"/>
                <a:ea typeface="BIZ UDPゴシック" panose="020B0400000000000000" pitchFamily="50" charset="-128"/>
              </a:rPr>
              <a:t>「</a:t>
            </a:r>
            <a:r>
              <a:rPr lang="en-US" altLang="ja-JP" b="0" i="0" dirty="0">
                <a:solidFill>
                  <a:srgbClr val="7030A0"/>
                </a:solidFill>
                <a:effectLst/>
                <a:latin typeface="BIZ UDPゴシック" panose="020B0400000000000000" pitchFamily="50" charset="-128"/>
                <a:ea typeface="BIZ UDPゴシック" panose="020B0400000000000000" pitchFamily="50" charset="-128"/>
              </a:rPr>
              <a:t>Japanese StableLM Instruct Alpha 7B v2</a:t>
            </a:r>
            <a:r>
              <a:rPr lang="ja-JP" altLang="en-US" b="0" i="0" dirty="0">
                <a:solidFill>
                  <a:srgbClr val="7030A0"/>
                </a:solidFill>
                <a:effectLst/>
                <a:latin typeface="BIZ UDPゴシック" panose="020B0400000000000000" pitchFamily="50" charset="-128"/>
                <a:ea typeface="BIZ UDPゴシック" panose="020B0400000000000000" pitchFamily="50" charset="-128"/>
              </a:rPr>
              <a:t>」は、汎用言語モデル「</a:t>
            </a:r>
            <a:r>
              <a:rPr lang="en-US" altLang="ja-JP" b="0" i="0" u="sng" strike="noStrike" dirty="0">
                <a:solidFill>
                  <a:srgbClr val="7030A0"/>
                </a:solidFill>
                <a:effectLst/>
                <a:latin typeface="BIZ UDPゴシック" panose="020B0400000000000000" pitchFamily="50" charset="-128"/>
                <a:ea typeface="BIZ UDPゴシック" panose="020B0400000000000000" pitchFamily="50" charset="-128"/>
                <a:hlinkClick r:id="rId4">
                  <a:extLst>
                    <a:ext uri="{A12FA001-AC4F-418D-AE19-62706E023703}">
                      <ahyp:hlinkClr xmlns:ahyp="http://schemas.microsoft.com/office/drawing/2018/hyperlinkcolor" val="tx"/>
                    </a:ext>
                  </a:extLst>
                </a:hlinkClick>
              </a:rPr>
              <a:t>Japanese StableLM Base Alpha 7B</a:t>
            </a:r>
            <a:r>
              <a:rPr lang="ja-JP" altLang="en-US" b="0" i="0" dirty="0">
                <a:solidFill>
                  <a:srgbClr val="7030A0"/>
                </a:solidFill>
                <a:effectLst/>
                <a:latin typeface="BIZ UDPゴシック" panose="020B0400000000000000" pitchFamily="50" charset="-128"/>
                <a:ea typeface="BIZ UDPゴシック" panose="020B0400000000000000" pitchFamily="50" charset="-128"/>
              </a:rPr>
              <a:t>」に対し追加学習を行い、ユーザーの指示に受け答えできるようにした日本語向け指示応答言語モデル。</a:t>
            </a:r>
            <a:endParaRPr lang="ja-JP" altLang="en-US" dirty="0">
              <a:solidFill>
                <a:srgbClr val="7030A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939164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８</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10</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AI </a:t>
            </a:r>
            <a:r>
              <a:rPr kumimoji="1" lang="en-US" altLang="ja-JP" sz="3200" b="1" dirty="0" err="1">
                <a:solidFill>
                  <a:schemeClr val="bg1"/>
                </a:solidFill>
                <a:latin typeface="HG丸ｺﾞｼｯｸM-PRO" panose="020F0600000000000000" pitchFamily="50" charset="-128"/>
                <a:ea typeface="HG丸ｺﾞｼｯｸM-PRO" panose="020F0600000000000000" pitchFamily="50" charset="-128"/>
              </a:rPr>
              <a:t>Buncho</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 </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モデル公開</a:t>
            </a:r>
          </a:p>
        </p:txBody>
      </p:sp>
    </p:spTree>
    <p:extLst>
      <p:ext uri="{BB962C8B-B14F-4D97-AF65-F5344CB8AC3E}">
        <p14:creationId xmlns:p14="http://schemas.microsoft.com/office/powerpoint/2010/main" val="38406497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８</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15</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LINE</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が</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36</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億パラメータ</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LLM</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公開</a:t>
            </a:r>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476224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８</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17</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err="1">
                <a:solidFill>
                  <a:schemeClr val="bg1"/>
                </a:solidFill>
                <a:latin typeface="HG丸ｺﾞｼｯｸM-PRO" panose="020F0600000000000000" pitchFamily="50" charset="-128"/>
                <a:ea typeface="HG丸ｺﾞｼｯｸM-PRO" panose="020F0600000000000000" pitchFamily="50" charset="-128"/>
              </a:rPr>
              <a:t>QulP</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 ２ビット量子化</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LLM</a:t>
            </a:r>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61621454-EFD0-F68D-B58A-C706288C23D9}"/>
              </a:ext>
            </a:extLst>
          </p:cNvPr>
          <p:cNvSpPr txBox="1"/>
          <p:nvPr/>
        </p:nvSpPr>
        <p:spPr>
          <a:xfrm>
            <a:off x="0" y="613708"/>
            <a:ext cx="12192000" cy="446276"/>
          </a:xfrm>
          <a:prstGeom prst="rect">
            <a:avLst/>
          </a:prstGeom>
          <a:noFill/>
        </p:spPr>
        <p:txBody>
          <a:bodyPr wrap="square" rtlCol="0">
            <a:spAutoFit/>
          </a:bodyPr>
          <a:lstStyle/>
          <a:p>
            <a:pPr algn="ctr"/>
            <a:r>
              <a:rPr kumimoji="1" lang="en-US" altLang="ja-JP" sz="2300" dirty="0" err="1">
                <a:latin typeface="ADLaM Display" panose="02010000000000000000" pitchFamily="2" charset="0"/>
                <a:cs typeface="ADLaM Display" panose="02010000000000000000" pitchFamily="2" charset="0"/>
              </a:rPr>
              <a:t>QulP:Quantization</a:t>
            </a:r>
            <a:r>
              <a:rPr kumimoji="1" lang="en-US" altLang="ja-JP" sz="2300" dirty="0">
                <a:latin typeface="ADLaM Display" panose="02010000000000000000" pitchFamily="2" charset="0"/>
                <a:cs typeface="ADLaM Display" panose="02010000000000000000" pitchFamily="2" charset="0"/>
              </a:rPr>
              <a:t> with Incoherence Processing</a:t>
            </a:r>
            <a:endParaRPr kumimoji="1" lang="ja-JP" altLang="en-US" sz="2300" dirty="0">
              <a:latin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826230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８</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18</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Japanese </a:t>
            </a:r>
            <a:r>
              <a:rPr kumimoji="1" lang="en-US" altLang="ja-JP" sz="3200" b="1" dirty="0" err="1">
                <a:solidFill>
                  <a:schemeClr val="bg1"/>
                </a:solidFill>
                <a:latin typeface="HG丸ｺﾞｼｯｸM-PRO" panose="020F0600000000000000" pitchFamily="50" charset="-128"/>
                <a:ea typeface="HG丸ｺﾞｼｯｸM-PRO" panose="020F0600000000000000" pitchFamily="50" charset="-128"/>
              </a:rPr>
              <a:t>InstructBLIP</a:t>
            </a:r>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12189133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８</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18</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lang="ja-JP" altLang="en-US" sz="3200" b="1" dirty="0">
                <a:solidFill>
                  <a:schemeClr val="bg1"/>
                </a:solidFill>
                <a:latin typeface="HG丸ｺﾞｼｯｸM-PRO" panose="020F0600000000000000" pitchFamily="50" charset="-128"/>
                <a:ea typeface="HG丸ｺﾞｼｯｸM-PRO" panose="020F0600000000000000" pitchFamily="50" charset="-128"/>
              </a:rPr>
              <a:t>東京大学松尾研究室</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Weblab-10B</a:t>
            </a:r>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944800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８</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24</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Abacus 32k</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コンテキスト長</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LLM</a:t>
            </a:r>
          </a:p>
        </p:txBody>
      </p:sp>
    </p:spTree>
    <p:extLst>
      <p:ext uri="{BB962C8B-B14F-4D97-AF65-F5344CB8AC3E}">
        <p14:creationId xmlns:p14="http://schemas.microsoft.com/office/powerpoint/2010/main" val="218478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８</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24</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err="1">
                <a:solidFill>
                  <a:schemeClr val="bg1"/>
                </a:solidFill>
                <a:latin typeface="HG丸ｺﾞｼｯｸM-PRO" panose="020F0600000000000000" pitchFamily="50" charset="-128"/>
                <a:ea typeface="HG丸ｺﾞｼｯｸM-PRO" panose="020F0600000000000000" pitchFamily="50" charset="-128"/>
              </a:rPr>
              <a:t>LMoE</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a:t>
            </a:r>
            <a:r>
              <a:rPr kumimoji="1" lang="en-US" altLang="ja-JP" sz="3200" b="1" dirty="0" err="1">
                <a:solidFill>
                  <a:schemeClr val="bg1"/>
                </a:solidFill>
                <a:latin typeface="HG丸ｺﾞｼｯｸM-PRO" panose="020F0600000000000000" pitchFamily="50" charset="-128"/>
                <a:ea typeface="HG丸ｺﾞｼｯｸM-PRO" panose="020F0600000000000000" pitchFamily="50" charset="-128"/>
              </a:rPr>
              <a:t>LoRA</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で</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Mixture of Experts</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実現</a:t>
            </a:r>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770462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chemeClr val="accent1">
              <a:lumMod val="75000"/>
            </a:schemeClr>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2022</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x</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xx</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chemeClr val="accent5">
              <a:lumMod val="75000"/>
            </a:schemeClr>
          </a:solidFill>
        </p:spPr>
        <p:txBody>
          <a:bodyPr wrap="square" rtlCol="0">
            <a:spAutoFit/>
          </a:bodyPr>
          <a:lstStyle/>
          <a:p>
            <a:r>
              <a:rPr kumimoji="1" lang="en-US" altLang="ja-JP" sz="3200" b="1" dirty="0" err="1">
                <a:solidFill>
                  <a:schemeClr val="bg1"/>
                </a:solidFill>
                <a:latin typeface="HG丸ｺﾞｼｯｸM-PRO" panose="020F0600000000000000" pitchFamily="50" charset="-128"/>
                <a:ea typeface="HG丸ｺﾞｼｯｸM-PRO" panose="020F0600000000000000" pitchFamily="50" charset="-128"/>
              </a:rPr>
              <a:t>Stabule</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 </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Diffusion@</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拡散モデル</a:t>
            </a:r>
            <a:endParaRPr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pic>
        <p:nvPicPr>
          <p:cNvPr id="18" name="図 17">
            <a:extLst>
              <a:ext uri="{FF2B5EF4-FFF2-40B4-BE49-F238E27FC236}">
                <a16:creationId xmlns:a16="http://schemas.microsoft.com/office/drawing/2014/main" id="{C0DE1763-AF75-9A92-C66A-4C003D60CD10}"/>
              </a:ext>
            </a:extLst>
          </p:cNvPr>
          <p:cNvPicPr>
            <a:picLocks noChangeAspect="1"/>
          </p:cNvPicPr>
          <p:nvPr/>
        </p:nvPicPr>
        <p:blipFill>
          <a:blip r:embed="rId3"/>
          <a:stretch>
            <a:fillRect/>
          </a:stretch>
        </p:blipFill>
        <p:spPr>
          <a:xfrm>
            <a:off x="269341" y="1397199"/>
            <a:ext cx="8938068" cy="5403436"/>
          </a:xfrm>
          <a:prstGeom prst="rect">
            <a:avLst/>
          </a:prstGeom>
        </p:spPr>
      </p:pic>
      <p:sp>
        <p:nvSpPr>
          <p:cNvPr id="20" name="テキスト ボックス 19">
            <a:extLst>
              <a:ext uri="{FF2B5EF4-FFF2-40B4-BE49-F238E27FC236}">
                <a16:creationId xmlns:a16="http://schemas.microsoft.com/office/drawing/2014/main" id="{E181CE11-D6C0-053F-4B88-03570D1AF91E}"/>
              </a:ext>
            </a:extLst>
          </p:cNvPr>
          <p:cNvSpPr txBox="1"/>
          <p:nvPr/>
        </p:nvSpPr>
        <p:spPr>
          <a:xfrm>
            <a:off x="269341" y="677133"/>
            <a:ext cx="11771767" cy="923330"/>
          </a:xfrm>
          <a:prstGeom prst="rect">
            <a:avLst/>
          </a:prstGeom>
          <a:noFill/>
        </p:spPr>
        <p:txBody>
          <a:bodyPr wrap="square">
            <a:spAutoFit/>
          </a:bodyPr>
          <a:lstStyle/>
          <a:p>
            <a:r>
              <a:rPr lang="en-US" altLang="ja-JP" b="0" i="0" dirty="0">
                <a:solidFill>
                  <a:srgbClr val="334155"/>
                </a:solidFill>
                <a:effectLst/>
                <a:latin typeface="BIZ UDPゴシック" panose="020B0400000000000000" pitchFamily="50" charset="-128"/>
                <a:ea typeface="BIZ UDPゴシック" panose="020B0400000000000000" pitchFamily="50" charset="-128"/>
              </a:rPr>
              <a:t>Stable Diffusion</a:t>
            </a:r>
            <a:r>
              <a:rPr lang="ja-JP" altLang="en-US" b="0" i="0" dirty="0">
                <a:solidFill>
                  <a:srgbClr val="334155"/>
                </a:solidFill>
                <a:effectLst/>
                <a:latin typeface="BIZ UDPゴシック" panose="020B0400000000000000" pitchFamily="50" charset="-128"/>
                <a:ea typeface="BIZ UDPゴシック" panose="020B0400000000000000" pitchFamily="50" charset="-128"/>
              </a:rPr>
              <a:t>は、任意のテキスト入力から写真のような逼真な画像を生成できる潜在的なテキストから画像への拡散モデルで、驚くべき画像を生成するための自主的な自由を育成し、数億の人々が数秒で素晴らしい芸術作品を創造する力を与えます。</a:t>
            </a:r>
            <a:endParaRPr lang="ja-JP" altLang="en-US" dirty="0">
              <a:latin typeface="BIZ UDPゴシック" panose="020B0400000000000000" pitchFamily="50" charset="-128"/>
              <a:ea typeface="BIZ UDPゴシック" panose="020B0400000000000000" pitchFamily="50" charset="-128"/>
            </a:endParaRPr>
          </a:p>
        </p:txBody>
      </p:sp>
      <p:pic>
        <p:nvPicPr>
          <p:cNvPr id="22" name="図 21">
            <a:extLst>
              <a:ext uri="{FF2B5EF4-FFF2-40B4-BE49-F238E27FC236}">
                <a16:creationId xmlns:a16="http://schemas.microsoft.com/office/drawing/2014/main" id="{6281614F-DB74-9F4E-C998-50AA4E437BBB}"/>
              </a:ext>
            </a:extLst>
          </p:cNvPr>
          <p:cNvPicPr>
            <a:picLocks noChangeAspect="1"/>
          </p:cNvPicPr>
          <p:nvPr/>
        </p:nvPicPr>
        <p:blipFill>
          <a:blip r:embed="rId4"/>
          <a:stretch>
            <a:fillRect/>
          </a:stretch>
        </p:blipFill>
        <p:spPr>
          <a:xfrm>
            <a:off x="9553797" y="3242333"/>
            <a:ext cx="2240478" cy="669708"/>
          </a:xfrm>
          <a:prstGeom prst="rect">
            <a:avLst/>
          </a:prstGeom>
        </p:spPr>
      </p:pic>
      <p:pic>
        <p:nvPicPr>
          <p:cNvPr id="24" name="図 23">
            <a:extLst>
              <a:ext uri="{FF2B5EF4-FFF2-40B4-BE49-F238E27FC236}">
                <a16:creationId xmlns:a16="http://schemas.microsoft.com/office/drawing/2014/main" id="{31152300-4234-A092-2A30-73A6D850477D}"/>
              </a:ext>
            </a:extLst>
          </p:cNvPr>
          <p:cNvPicPr>
            <a:picLocks noChangeAspect="1"/>
          </p:cNvPicPr>
          <p:nvPr/>
        </p:nvPicPr>
        <p:blipFill>
          <a:blip r:embed="rId5"/>
          <a:stretch>
            <a:fillRect/>
          </a:stretch>
        </p:blipFill>
        <p:spPr>
          <a:xfrm>
            <a:off x="9306963" y="4024142"/>
            <a:ext cx="2734146" cy="2734146"/>
          </a:xfrm>
          <a:prstGeom prst="rect">
            <a:avLst/>
          </a:prstGeom>
        </p:spPr>
      </p:pic>
    </p:spTree>
    <p:extLst>
      <p:ext uri="{BB962C8B-B14F-4D97-AF65-F5344CB8AC3E}">
        <p14:creationId xmlns:p14="http://schemas.microsoft.com/office/powerpoint/2010/main" val="3838373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８</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25</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CodaLlama2</a:t>
            </a:r>
          </a:p>
        </p:txBody>
      </p:sp>
    </p:spTree>
    <p:extLst>
      <p:ext uri="{BB962C8B-B14F-4D97-AF65-F5344CB8AC3E}">
        <p14:creationId xmlns:p14="http://schemas.microsoft.com/office/powerpoint/2010/main" val="942041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8</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29</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ELYZA Japanese Llama2-7b-fast</a:t>
            </a:r>
          </a:p>
        </p:txBody>
      </p:sp>
    </p:spTree>
    <p:extLst>
      <p:ext uri="{BB962C8B-B14F-4D97-AF65-F5344CB8AC3E}">
        <p14:creationId xmlns:p14="http://schemas.microsoft.com/office/powerpoint/2010/main" val="2357204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9</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7</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Falcon 180B</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 </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公開</a:t>
            </a:r>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D4653E3B-88E3-A9C0-61D7-034B02BA4188}"/>
              </a:ext>
            </a:extLst>
          </p:cNvPr>
          <p:cNvSpPr txBox="1"/>
          <p:nvPr/>
        </p:nvSpPr>
        <p:spPr>
          <a:xfrm>
            <a:off x="0" y="613708"/>
            <a:ext cx="12192000" cy="446276"/>
          </a:xfrm>
          <a:prstGeom prst="rect">
            <a:avLst/>
          </a:prstGeom>
          <a:noFill/>
        </p:spPr>
        <p:txBody>
          <a:bodyPr wrap="square" rtlCol="0">
            <a:spAutoFit/>
          </a:bodyPr>
          <a:lstStyle/>
          <a:p>
            <a:pPr algn="ctr"/>
            <a:r>
              <a:rPr kumimoji="1" lang="en-US" altLang="ja-JP" sz="2300" dirty="0" err="1">
                <a:latin typeface="ADLaM Display" panose="02010000000000000000" pitchFamily="2" charset="0"/>
                <a:cs typeface="ADLaM Display" panose="02010000000000000000" pitchFamily="2" charset="0"/>
              </a:rPr>
              <a:t>QulP:Quantization</a:t>
            </a:r>
            <a:r>
              <a:rPr kumimoji="1" lang="en-US" altLang="ja-JP" sz="2300" dirty="0">
                <a:latin typeface="ADLaM Display" panose="02010000000000000000" pitchFamily="2" charset="0"/>
                <a:cs typeface="ADLaM Display" panose="02010000000000000000" pitchFamily="2" charset="0"/>
              </a:rPr>
              <a:t> with Incoherence Processing</a:t>
            </a:r>
            <a:endParaRPr kumimoji="1" lang="ja-JP" altLang="en-US" sz="2300" dirty="0">
              <a:latin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687625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9</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27</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Mistral 7B </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完全オープンソース</a:t>
            </a:r>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EBC526E6-3BE7-5DD7-17E5-1E82168C3316}"/>
              </a:ext>
            </a:extLst>
          </p:cNvPr>
          <p:cNvSpPr txBox="1"/>
          <p:nvPr/>
        </p:nvSpPr>
        <p:spPr>
          <a:xfrm>
            <a:off x="0" y="613708"/>
            <a:ext cx="12192000" cy="446276"/>
          </a:xfrm>
          <a:prstGeom prst="rect">
            <a:avLst/>
          </a:prstGeom>
          <a:noFill/>
        </p:spPr>
        <p:txBody>
          <a:bodyPr wrap="square" rtlCol="0">
            <a:spAutoFit/>
          </a:bodyPr>
          <a:lstStyle/>
          <a:p>
            <a:pPr algn="ctr"/>
            <a:r>
              <a:rPr kumimoji="1" lang="en-US" altLang="ja-JP" sz="2300" dirty="0">
                <a:latin typeface="ADLaM Display" panose="02010000000000000000" pitchFamily="2" charset="0"/>
                <a:cs typeface="ADLaM Display" panose="02010000000000000000" pitchFamily="2" charset="0"/>
              </a:rPr>
              <a:t>Apache 2.0 </a:t>
            </a:r>
            <a:r>
              <a:rPr kumimoji="1" lang="en-US" altLang="ja-JP" sz="2300" dirty="0" err="1">
                <a:latin typeface="ADLaM Display" panose="02010000000000000000" pitchFamily="2" charset="0"/>
                <a:cs typeface="ADLaM Display" panose="02010000000000000000" pitchFamily="2" charset="0"/>
              </a:rPr>
              <a:t>Licence</a:t>
            </a:r>
            <a:endParaRPr kumimoji="1" lang="ja-JP" altLang="en-US" sz="2300" dirty="0">
              <a:latin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510264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10</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lang="en-US" altLang="ja-JP" sz="3200" b="1" dirty="0">
                <a:solidFill>
                  <a:schemeClr val="bg1"/>
                </a:solidFill>
                <a:latin typeface="HG丸ｺﾞｼｯｸM-PRO" panose="020F0600000000000000" pitchFamily="50" charset="-128"/>
                <a:ea typeface="HG丸ｺﾞｼｯｸM-PRO" panose="020F0600000000000000" pitchFamily="50" charset="-128"/>
              </a:rPr>
              <a:t>Mistra</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l-7B-OpenOrca</a:t>
            </a:r>
          </a:p>
        </p:txBody>
      </p:sp>
      <p:sp>
        <p:nvSpPr>
          <p:cNvPr id="3" name="テキスト ボックス 2">
            <a:extLst>
              <a:ext uri="{FF2B5EF4-FFF2-40B4-BE49-F238E27FC236}">
                <a16:creationId xmlns:a16="http://schemas.microsoft.com/office/drawing/2014/main" id="{EBC526E6-3BE7-5DD7-17E5-1E82168C3316}"/>
              </a:ext>
            </a:extLst>
          </p:cNvPr>
          <p:cNvSpPr txBox="1"/>
          <p:nvPr/>
        </p:nvSpPr>
        <p:spPr>
          <a:xfrm>
            <a:off x="0" y="613708"/>
            <a:ext cx="12192000" cy="446276"/>
          </a:xfrm>
          <a:prstGeom prst="rect">
            <a:avLst/>
          </a:prstGeom>
          <a:noFill/>
        </p:spPr>
        <p:txBody>
          <a:bodyPr wrap="square" rtlCol="0">
            <a:spAutoFit/>
          </a:bodyPr>
          <a:lstStyle/>
          <a:p>
            <a:pPr algn="ctr"/>
            <a:r>
              <a:rPr kumimoji="1" lang="ja-JP" altLang="en-US" sz="2300" dirty="0">
                <a:latin typeface="HG丸ｺﾞｼｯｸM-PRO" panose="020F0600000000000000" pitchFamily="50" charset="-128"/>
                <a:ea typeface="HG丸ｺﾞｼｯｸM-PRO" panose="020F0600000000000000" pitchFamily="50" charset="-128"/>
                <a:cs typeface="ADLaM Display" panose="02010000000000000000" pitchFamily="2" charset="0"/>
              </a:rPr>
              <a:t>全ての</a:t>
            </a:r>
            <a:r>
              <a:rPr kumimoji="1" lang="en-US" altLang="ja-JP" sz="2300" dirty="0">
                <a:latin typeface="HG丸ｺﾞｼｯｸM-PRO" panose="020F0600000000000000" pitchFamily="50" charset="-128"/>
                <a:ea typeface="HG丸ｺﾞｼｯｸM-PRO" panose="020F0600000000000000" pitchFamily="50" charset="-128"/>
                <a:cs typeface="ADLaM Display" panose="02010000000000000000" pitchFamily="2" charset="0"/>
              </a:rPr>
              <a:t>30B</a:t>
            </a:r>
            <a:r>
              <a:rPr kumimoji="1" lang="ja-JP" altLang="en-US" sz="2300" dirty="0">
                <a:latin typeface="HG丸ｺﾞｼｯｸM-PRO" panose="020F0600000000000000" pitchFamily="50" charset="-128"/>
                <a:ea typeface="HG丸ｺﾞｼｯｸM-PRO" panose="020F0600000000000000" pitchFamily="50" charset="-128"/>
                <a:cs typeface="ADLaM Display" panose="02010000000000000000" pitchFamily="2" charset="0"/>
              </a:rPr>
              <a:t>モデルを超える</a:t>
            </a:r>
            <a:r>
              <a:rPr kumimoji="1" lang="en-US" altLang="ja-JP" sz="2300" dirty="0">
                <a:latin typeface="HG丸ｺﾞｼｯｸM-PRO" panose="020F0600000000000000" pitchFamily="50" charset="-128"/>
                <a:ea typeface="HG丸ｺﾞｼｯｸM-PRO" panose="020F0600000000000000" pitchFamily="50" charset="-128"/>
                <a:cs typeface="ADLaM Display" panose="02010000000000000000" pitchFamily="2" charset="0"/>
              </a:rPr>
              <a:t>LLM</a:t>
            </a:r>
            <a:endParaRPr kumimoji="1" lang="ja-JP" altLang="en-US" sz="2300" dirty="0">
              <a:latin typeface="HG丸ｺﾞｼｯｸM-PRO" panose="020F0600000000000000" pitchFamily="50" charset="-128"/>
              <a:ea typeface="HG丸ｺﾞｼｯｸM-PRO" panose="020F0600000000000000" pitchFamily="50" charset="-128"/>
              <a:cs typeface="ADLaM Display" panose="02010000000000000000" pitchFamily="2" charset="0"/>
            </a:endParaRPr>
          </a:p>
        </p:txBody>
      </p:sp>
    </p:spTree>
    <p:extLst>
      <p:ext uri="{BB962C8B-B14F-4D97-AF65-F5344CB8AC3E}">
        <p14:creationId xmlns:p14="http://schemas.microsoft.com/office/powerpoint/2010/main" val="2102479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10</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18</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lang="ja-JP" altLang="en-US" sz="3200" b="1" dirty="0">
                <a:solidFill>
                  <a:schemeClr val="bg1"/>
                </a:solidFill>
                <a:latin typeface="HG丸ｺﾞｼｯｸM-PRO" panose="020F0600000000000000" pitchFamily="50" charset="-128"/>
                <a:ea typeface="HG丸ｺﾞｼｯｸM-PRO" panose="020F0600000000000000" pitchFamily="50" charset="-128"/>
              </a:rPr>
              <a:t>脳スキャンデータから画像生成</a:t>
            </a:r>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5637592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10</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18</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4K4D</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 時間軸を含めた空間再構成</a:t>
            </a:r>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41128397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10</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25</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err="1">
                <a:solidFill>
                  <a:schemeClr val="bg1"/>
                </a:solidFill>
                <a:latin typeface="HG丸ｺﾞｼｯｸM-PRO" panose="020F0600000000000000" pitchFamily="50" charset="-128"/>
                <a:ea typeface="HG丸ｺﾞｼｯｸM-PRO" panose="020F0600000000000000" pitchFamily="50" charset="-128"/>
              </a:rPr>
              <a:t>StabkeLM</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 7B Gamma</a:t>
            </a:r>
          </a:p>
        </p:txBody>
      </p:sp>
    </p:spTree>
    <p:extLst>
      <p:ext uri="{BB962C8B-B14F-4D97-AF65-F5344CB8AC3E}">
        <p14:creationId xmlns:p14="http://schemas.microsoft.com/office/powerpoint/2010/main" val="22145613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10</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LLM-JP</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モデル</a:t>
            </a:r>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27839827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10</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25</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err="1">
                <a:solidFill>
                  <a:schemeClr val="bg1"/>
                </a:solidFill>
                <a:latin typeface="HG丸ｺﾞｼｯｸM-PRO" panose="020F0600000000000000" pitchFamily="50" charset="-128"/>
                <a:ea typeface="HG丸ｺﾞｼｯｸM-PRO" panose="020F0600000000000000" pitchFamily="50" charset="-128"/>
              </a:rPr>
              <a:t>StabkeLM</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 7B Gamma</a:t>
            </a:r>
          </a:p>
        </p:txBody>
      </p:sp>
    </p:spTree>
    <p:extLst>
      <p:ext uri="{BB962C8B-B14F-4D97-AF65-F5344CB8AC3E}">
        <p14:creationId xmlns:p14="http://schemas.microsoft.com/office/powerpoint/2010/main" val="2394883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DAD7F13B-3CDE-C980-7ACC-1FACED237618}"/>
              </a:ext>
            </a:extLst>
          </p:cNvPr>
          <p:cNvPicPr>
            <a:picLocks noChangeAspect="1"/>
          </p:cNvPicPr>
          <p:nvPr/>
        </p:nvPicPr>
        <p:blipFill>
          <a:blip r:embed="rId3"/>
          <a:stretch>
            <a:fillRect/>
          </a:stretch>
        </p:blipFill>
        <p:spPr>
          <a:xfrm>
            <a:off x="159938" y="734261"/>
            <a:ext cx="2240478" cy="669708"/>
          </a:xfrm>
          <a:prstGeom prst="rect">
            <a:avLst/>
          </a:prstGeom>
        </p:spPr>
      </p:pic>
      <p:pic>
        <p:nvPicPr>
          <p:cNvPr id="16" name="図 15">
            <a:extLst>
              <a:ext uri="{FF2B5EF4-FFF2-40B4-BE49-F238E27FC236}">
                <a16:creationId xmlns:a16="http://schemas.microsoft.com/office/drawing/2014/main" id="{0ED9BDE8-4521-1D40-3767-CD948E1C2FC7}"/>
              </a:ext>
            </a:extLst>
          </p:cNvPr>
          <p:cNvPicPr>
            <a:picLocks noChangeAspect="1"/>
          </p:cNvPicPr>
          <p:nvPr/>
        </p:nvPicPr>
        <p:blipFill>
          <a:blip r:embed="rId4"/>
          <a:stretch>
            <a:fillRect/>
          </a:stretch>
        </p:blipFill>
        <p:spPr>
          <a:xfrm>
            <a:off x="8336478" y="3616943"/>
            <a:ext cx="3241057" cy="3241057"/>
          </a:xfrm>
          <a:prstGeom prst="rect">
            <a:avLst/>
          </a:prstGeom>
        </p:spPr>
      </p:pic>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chemeClr val="accent1">
              <a:lumMod val="75000"/>
            </a:schemeClr>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２</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11</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chemeClr val="accent5">
              <a:lumMod val="75000"/>
            </a:schemeClr>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ControlNet</a:t>
            </a:r>
            <a:endParaRPr kumimoji="1" lang="ja-JP" altLang="en-US" sz="3200" b="1" dirty="0">
              <a:solidFill>
                <a:schemeClr val="bg1"/>
              </a:solidFill>
              <a:latin typeface="HG丸ｺﾞｼｯｸM-PRO" panose="020F0600000000000000" pitchFamily="50" charset="-128"/>
              <a:ea typeface="HG丸ｺﾞｼｯｸM-PRO" panose="020F0600000000000000" pitchFamily="50" charset="-128"/>
            </a:endParaRPr>
          </a:p>
        </p:txBody>
      </p:sp>
      <p:sp>
        <p:nvSpPr>
          <p:cNvPr id="7" name="テキスト ボックス 6">
            <a:extLst>
              <a:ext uri="{FF2B5EF4-FFF2-40B4-BE49-F238E27FC236}">
                <a16:creationId xmlns:a16="http://schemas.microsoft.com/office/drawing/2014/main" id="{25A3E0A6-29A0-5902-B18B-686B82270000}"/>
              </a:ext>
            </a:extLst>
          </p:cNvPr>
          <p:cNvSpPr txBox="1"/>
          <p:nvPr/>
        </p:nvSpPr>
        <p:spPr>
          <a:xfrm>
            <a:off x="8336478" y="650245"/>
            <a:ext cx="3379205" cy="3046988"/>
          </a:xfrm>
          <a:prstGeom prst="rect">
            <a:avLst/>
          </a:prstGeom>
          <a:noFill/>
        </p:spPr>
        <p:txBody>
          <a:bodyPr wrap="square">
            <a:spAutoFit/>
          </a:bodyPr>
          <a:lstStyle/>
          <a:p>
            <a:r>
              <a:rPr lang="en-US" altLang="ja-JP" sz="2400" dirty="0">
                <a:latin typeface="Amasis MT Pro Black" panose="02040A04050005020304" pitchFamily="18" charset="0"/>
              </a:rPr>
              <a:t>Canny</a:t>
            </a:r>
          </a:p>
          <a:p>
            <a:r>
              <a:rPr lang="en-US" altLang="ja-JP" sz="2400" dirty="0" err="1">
                <a:latin typeface="Amasis MT Pro Black" panose="02040A04050005020304" pitchFamily="18" charset="0"/>
              </a:rPr>
              <a:t>Inpaint</a:t>
            </a:r>
            <a:endParaRPr lang="en-US" altLang="ja-JP" sz="2400" dirty="0">
              <a:latin typeface="Amasis MT Pro Black" panose="02040A04050005020304" pitchFamily="18" charset="0"/>
            </a:endParaRPr>
          </a:p>
          <a:p>
            <a:r>
              <a:rPr lang="en-US" altLang="ja-JP" sz="2400" dirty="0" err="1">
                <a:latin typeface="Amasis MT Pro Black" panose="02040A04050005020304" pitchFamily="18" charset="0"/>
              </a:rPr>
              <a:t>Openpose</a:t>
            </a:r>
            <a:endParaRPr lang="en-US" altLang="ja-JP" sz="2400" dirty="0">
              <a:latin typeface="Amasis MT Pro Black" panose="02040A04050005020304" pitchFamily="18" charset="0"/>
            </a:endParaRPr>
          </a:p>
          <a:p>
            <a:r>
              <a:rPr lang="en-US" altLang="ja-JP" sz="2400" dirty="0">
                <a:latin typeface="Amasis MT Pro Black" panose="02040A04050005020304" pitchFamily="18" charset="0"/>
              </a:rPr>
              <a:t>Reference only</a:t>
            </a:r>
          </a:p>
          <a:p>
            <a:r>
              <a:rPr lang="en-US" altLang="ja-JP" sz="2400" dirty="0">
                <a:latin typeface="Amasis MT Pro Black" panose="02040A04050005020304" pitchFamily="18" charset="0"/>
              </a:rPr>
              <a:t>Tile</a:t>
            </a:r>
          </a:p>
          <a:p>
            <a:r>
              <a:rPr lang="en-US" altLang="ja-JP" sz="2400" dirty="0">
                <a:latin typeface="Amasis MT Pro Black" panose="02040A04050005020304" pitchFamily="18" charset="0"/>
              </a:rPr>
              <a:t>Depth</a:t>
            </a:r>
          </a:p>
          <a:p>
            <a:r>
              <a:rPr lang="en-US" altLang="ja-JP" sz="2400" dirty="0">
                <a:latin typeface="Amasis MT Pro Black" panose="02040A04050005020304" pitchFamily="18" charset="0"/>
              </a:rPr>
              <a:t>Scribble</a:t>
            </a:r>
          </a:p>
          <a:p>
            <a:r>
              <a:rPr lang="en-US" altLang="ja-JP" sz="2400" dirty="0">
                <a:latin typeface="Amasis MT Pro Black" panose="02040A04050005020304" pitchFamily="18" charset="0"/>
              </a:rPr>
              <a:t>SDXL</a:t>
            </a:r>
            <a:r>
              <a:rPr lang="ja-JP" altLang="en-US" sz="2400" dirty="0">
                <a:latin typeface="BIZ UDPゴシック" panose="020B0400000000000000" pitchFamily="50" charset="-128"/>
                <a:ea typeface="BIZ UDPゴシック" panose="020B0400000000000000" pitchFamily="50" charset="-128"/>
              </a:rPr>
              <a:t>版</a:t>
            </a:r>
            <a:r>
              <a:rPr lang="en-US" altLang="ja-JP" sz="2400" dirty="0" err="1">
                <a:latin typeface="Amasis MT Pro Black" panose="02040A04050005020304" pitchFamily="18" charset="0"/>
              </a:rPr>
              <a:t>ContorlNet</a:t>
            </a:r>
            <a:endParaRPr lang="ja-JP" altLang="en-US" sz="2400" dirty="0">
              <a:latin typeface="Amasis MT Pro Black" panose="02040A04050005020304" pitchFamily="18" charset="0"/>
            </a:endParaRPr>
          </a:p>
        </p:txBody>
      </p:sp>
      <p:sp>
        <p:nvSpPr>
          <p:cNvPr id="8" name="テキスト ボックス 7">
            <a:extLst>
              <a:ext uri="{FF2B5EF4-FFF2-40B4-BE49-F238E27FC236}">
                <a16:creationId xmlns:a16="http://schemas.microsoft.com/office/drawing/2014/main" id="{8A209195-E3E7-7C43-D0AB-E4CBCA605842}"/>
              </a:ext>
            </a:extLst>
          </p:cNvPr>
          <p:cNvSpPr txBox="1"/>
          <p:nvPr/>
        </p:nvSpPr>
        <p:spPr>
          <a:xfrm>
            <a:off x="4034552" y="899618"/>
            <a:ext cx="2240478" cy="461665"/>
          </a:xfrm>
          <a:prstGeom prst="rect">
            <a:avLst/>
          </a:prstGeom>
          <a:noFill/>
        </p:spPr>
        <p:txBody>
          <a:bodyPr wrap="square" rtlCol="0">
            <a:spAutoFit/>
          </a:bodyPr>
          <a:lstStyle/>
          <a:p>
            <a:pPr algn="ctr"/>
            <a:r>
              <a:rPr kumimoji="1" lang="en-US" altLang="ja-JP" sz="2400" dirty="0">
                <a:latin typeface="Amasis MT Pro Black" panose="02040A04050005020304" pitchFamily="18" charset="0"/>
              </a:rPr>
              <a:t>ControlNet</a:t>
            </a:r>
            <a:endParaRPr kumimoji="1" lang="ja-JP" altLang="en-US" sz="2400" dirty="0">
              <a:latin typeface="Amasis MT Pro Black" panose="02040A04050005020304" pitchFamily="18" charset="0"/>
            </a:endParaRPr>
          </a:p>
        </p:txBody>
      </p:sp>
      <p:pic>
        <p:nvPicPr>
          <p:cNvPr id="10" name="図 9">
            <a:extLst>
              <a:ext uri="{FF2B5EF4-FFF2-40B4-BE49-F238E27FC236}">
                <a16:creationId xmlns:a16="http://schemas.microsoft.com/office/drawing/2014/main" id="{F5C0F65D-4535-F0B7-5A69-8B657EB0F645}"/>
              </a:ext>
            </a:extLst>
          </p:cNvPr>
          <p:cNvPicPr>
            <a:picLocks noChangeAspect="1"/>
          </p:cNvPicPr>
          <p:nvPr/>
        </p:nvPicPr>
        <p:blipFill>
          <a:blip r:embed="rId5"/>
          <a:stretch>
            <a:fillRect/>
          </a:stretch>
        </p:blipFill>
        <p:spPr>
          <a:xfrm>
            <a:off x="57236" y="2027979"/>
            <a:ext cx="8034251" cy="4347231"/>
          </a:xfrm>
          <a:prstGeom prst="rect">
            <a:avLst/>
          </a:prstGeom>
        </p:spPr>
      </p:pic>
      <p:cxnSp>
        <p:nvCxnSpPr>
          <p:cNvPr id="12" name="直線矢印コネクタ 11">
            <a:extLst>
              <a:ext uri="{FF2B5EF4-FFF2-40B4-BE49-F238E27FC236}">
                <a16:creationId xmlns:a16="http://schemas.microsoft.com/office/drawing/2014/main" id="{E38A20E8-0D6E-1906-204D-499936F930F1}"/>
              </a:ext>
            </a:extLst>
          </p:cNvPr>
          <p:cNvCxnSpPr>
            <a:cxnSpLocks/>
          </p:cNvCxnSpPr>
          <p:nvPr/>
        </p:nvCxnSpPr>
        <p:spPr>
          <a:xfrm>
            <a:off x="2397124" y="1144629"/>
            <a:ext cx="1819749" cy="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E0B02A0D-D6E6-6CE7-65FD-801EA1E5AD42}"/>
              </a:ext>
            </a:extLst>
          </p:cNvPr>
          <p:cNvCxnSpPr>
            <a:cxnSpLocks/>
          </p:cNvCxnSpPr>
          <p:nvPr/>
        </p:nvCxnSpPr>
        <p:spPr>
          <a:xfrm flipV="1">
            <a:off x="6096000" y="1144629"/>
            <a:ext cx="2097386" cy="513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4449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10</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25</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err="1">
                <a:solidFill>
                  <a:schemeClr val="bg1"/>
                </a:solidFill>
                <a:latin typeface="HG丸ｺﾞｼｯｸM-PRO" panose="020F0600000000000000" pitchFamily="50" charset="-128"/>
                <a:ea typeface="HG丸ｺﾞｼｯｸM-PRO" panose="020F0600000000000000" pitchFamily="50" charset="-128"/>
              </a:rPr>
              <a:t>StabkeLM</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 </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３</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B-4E1T</a:t>
            </a:r>
          </a:p>
        </p:txBody>
      </p:sp>
    </p:spTree>
    <p:extLst>
      <p:ext uri="{BB962C8B-B14F-4D97-AF65-F5344CB8AC3E}">
        <p14:creationId xmlns:p14="http://schemas.microsoft.com/office/powerpoint/2010/main" val="2501891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10</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26</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Jina-embeddungs-v2</a:t>
            </a:r>
          </a:p>
        </p:txBody>
      </p:sp>
    </p:spTree>
    <p:extLst>
      <p:ext uri="{BB962C8B-B14F-4D97-AF65-F5344CB8AC3E}">
        <p14:creationId xmlns:p14="http://schemas.microsoft.com/office/powerpoint/2010/main" val="16891775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11</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6</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GPT-4 Turbo 128k</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トークン長対応</a:t>
            </a:r>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F6F287BB-A70E-CF1A-AE83-35F673DD6647}"/>
              </a:ext>
            </a:extLst>
          </p:cNvPr>
          <p:cNvSpPr txBox="1"/>
          <p:nvPr/>
        </p:nvSpPr>
        <p:spPr>
          <a:xfrm>
            <a:off x="6953250" y="584775"/>
            <a:ext cx="1609725" cy="369332"/>
          </a:xfrm>
          <a:prstGeom prst="rect">
            <a:avLst/>
          </a:prstGeom>
          <a:noFill/>
        </p:spPr>
        <p:txBody>
          <a:bodyPr wrap="square" rtlCol="0">
            <a:spAutoFit/>
          </a:bodyPr>
          <a:lstStyle/>
          <a:p>
            <a:pPr algn="ctr"/>
            <a:r>
              <a:rPr kumimoji="1" lang="en-US" altLang="ja-JP" dirty="0">
                <a:latin typeface="ADLaM Display" panose="02010000000000000000" pitchFamily="2" charset="0"/>
                <a:ea typeface="ADLaM Display" panose="02010000000000000000" pitchFamily="2" charset="0"/>
                <a:cs typeface="ADLaM Display" panose="02010000000000000000" pitchFamily="2" charset="0"/>
              </a:rPr>
              <a:t>12</a:t>
            </a:r>
            <a:r>
              <a:rPr lang="ja-JP" altLang="en-US" dirty="0">
                <a:latin typeface="ADLaM Display" panose="02010000000000000000" pitchFamily="2" charset="0"/>
                <a:ea typeface="HG丸ｺﾞｼｯｸM-PRO" panose="020F0600000000000000" pitchFamily="50" charset="-128"/>
                <a:cs typeface="ADLaM Display" panose="02010000000000000000" pitchFamily="2" charset="0"/>
              </a:rPr>
              <a:t>万語</a:t>
            </a:r>
            <a:endParaRPr kumimoji="1" lang="ja-JP" altLang="en-US" dirty="0">
              <a:latin typeface="ADLaM Display" panose="02010000000000000000" pitchFamily="2" charset="0"/>
              <a:ea typeface="HG丸ｺﾞｼｯｸM-PRO" panose="020F0600000000000000" pitchFamily="50" charset="-128"/>
              <a:cs typeface="ADLaM Display" panose="02010000000000000000" pitchFamily="2" charset="0"/>
            </a:endParaRPr>
          </a:p>
        </p:txBody>
      </p:sp>
      <p:sp>
        <p:nvSpPr>
          <p:cNvPr id="5" name="テキスト ボックス 4">
            <a:extLst>
              <a:ext uri="{FF2B5EF4-FFF2-40B4-BE49-F238E27FC236}">
                <a16:creationId xmlns:a16="http://schemas.microsoft.com/office/drawing/2014/main" id="{1F32FFE2-8251-563D-167A-C8571EF8ABA9}"/>
              </a:ext>
            </a:extLst>
          </p:cNvPr>
          <p:cNvSpPr txBox="1"/>
          <p:nvPr/>
        </p:nvSpPr>
        <p:spPr>
          <a:xfrm>
            <a:off x="1381125" y="1905000"/>
            <a:ext cx="6429375" cy="923330"/>
          </a:xfrm>
          <a:prstGeom prst="rect">
            <a:avLst/>
          </a:prstGeom>
          <a:noFill/>
        </p:spPr>
        <p:txBody>
          <a:bodyPr wrap="square" rtlCol="0">
            <a:spAutoFit/>
          </a:bodyPr>
          <a:lstStyle/>
          <a:p>
            <a:r>
              <a:rPr kumimoji="1" lang="ja-JP" altLang="en-US" dirty="0"/>
              <a:t>価格：入力</a:t>
            </a:r>
            <a:r>
              <a:rPr kumimoji="1" lang="en-US" altLang="ja-JP" dirty="0"/>
              <a:t>1/3 </a:t>
            </a:r>
            <a:r>
              <a:rPr lang="ja-JP" altLang="en-US" dirty="0"/>
              <a:t>　出力が</a:t>
            </a:r>
            <a:r>
              <a:rPr lang="en-US" altLang="ja-JP" dirty="0"/>
              <a:t>1/2</a:t>
            </a:r>
          </a:p>
          <a:p>
            <a:r>
              <a:rPr kumimoji="1" lang="ja-JP" altLang="en-US" dirty="0"/>
              <a:t>複数回の</a:t>
            </a:r>
            <a:r>
              <a:rPr kumimoji="1" lang="en-US" altLang="ja-JP" dirty="0"/>
              <a:t>Function Call</a:t>
            </a:r>
            <a:r>
              <a:rPr kumimoji="1" lang="ja-JP" altLang="en-US" dirty="0"/>
              <a:t>が可能</a:t>
            </a:r>
            <a:endParaRPr kumimoji="1" lang="en-US" altLang="ja-JP" dirty="0"/>
          </a:p>
          <a:p>
            <a:r>
              <a:rPr lang="ja-JP" altLang="en-US" dirty="0"/>
              <a:t>ＪＳＯＮ</a:t>
            </a:r>
            <a:r>
              <a:rPr lang="en-US" altLang="ja-JP" dirty="0"/>
              <a:t>_</a:t>
            </a:r>
            <a:r>
              <a:rPr lang="ja-JP" altLang="en-US" dirty="0"/>
              <a:t>ＭＯＤＥで起動するとＪＳＯＮで回答保証</a:t>
            </a:r>
            <a:endParaRPr kumimoji="1" lang="ja-JP" altLang="en-US" dirty="0"/>
          </a:p>
        </p:txBody>
      </p:sp>
    </p:spTree>
    <p:extLst>
      <p:ext uri="{BB962C8B-B14F-4D97-AF65-F5344CB8AC3E}">
        <p14:creationId xmlns:p14="http://schemas.microsoft.com/office/powerpoint/2010/main" val="37220158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11</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6</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Goliath</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　</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120B</a:t>
            </a:r>
          </a:p>
        </p:txBody>
      </p:sp>
    </p:spTree>
    <p:extLst>
      <p:ext uri="{BB962C8B-B14F-4D97-AF65-F5344CB8AC3E}">
        <p14:creationId xmlns:p14="http://schemas.microsoft.com/office/powerpoint/2010/main" val="16943682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11</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6</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Yi-34B-Llama</a:t>
            </a:r>
          </a:p>
        </p:txBody>
      </p:sp>
    </p:spTree>
    <p:extLst>
      <p:ext uri="{BB962C8B-B14F-4D97-AF65-F5344CB8AC3E}">
        <p14:creationId xmlns:p14="http://schemas.microsoft.com/office/powerpoint/2010/main" val="1476004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11</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10</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Dolphin-2-2-yi-34b</a:t>
            </a:r>
          </a:p>
        </p:txBody>
      </p:sp>
    </p:spTree>
    <p:extLst>
      <p:ext uri="{BB962C8B-B14F-4D97-AF65-F5344CB8AC3E}">
        <p14:creationId xmlns:p14="http://schemas.microsoft.com/office/powerpoint/2010/main" val="33258932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11</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Nous-Capybara-34B</a:t>
            </a:r>
          </a:p>
        </p:txBody>
      </p:sp>
    </p:spTree>
    <p:extLst>
      <p:ext uri="{BB962C8B-B14F-4D97-AF65-F5344CB8AC3E}">
        <p14:creationId xmlns:p14="http://schemas.microsoft.com/office/powerpoint/2010/main" val="29589699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11</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LCM-Lora 2</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ステップで描画</a:t>
            </a:r>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580A1826-35F5-31EB-69D3-669B04CCD3D7}"/>
              </a:ext>
            </a:extLst>
          </p:cNvPr>
          <p:cNvSpPr txBox="1"/>
          <p:nvPr/>
        </p:nvSpPr>
        <p:spPr>
          <a:xfrm>
            <a:off x="4057650" y="777091"/>
            <a:ext cx="4410075" cy="369332"/>
          </a:xfrm>
          <a:prstGeom prst="rect">
            <a:avLst/>
          </a:prstGeom>
          <a:noFill/>
        </p:spPr>
        <p:txBody>
          <a:bodyPr wrap="square" rtlCol="0">
            <a:spAutoFit/>
          </a:bodyPr>
          <a:lstStyle/>
          <a:p>
            <a:r>
              <a:rPr kumimoji="1" lang="ja-JP" altLang="en-US" dirty="0"/>
              <a:t>爆速でフュージョンモデルのはしり</a:t>
            </a:r>
          </a:p>
        </p:txBody>
      </p:sp>
    </p:spTree>
    <p:extLst>
      <p:ext uri="{BB962C8B-B14F-4D97-AF65-F5344CB8AC3E}">
        <p14:creationId xmlns:p14="http://schemas.microsoft.com/office/powerpoint/2010/main" val="6925332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11</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16</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lang="ja-JP" altLang="en-US" sz="3200" b="1" dirty="0">
                <a:solidFill>
                  <a:schemeClr val="bg1"/>
                </a:solidFill>
                <a:latin typeface="HG丸ｺﾞｼｯｸM-PRO" panose="020F0600000000000000" pitchFamily="50" charset="-128"/>
                <a:ea typeface="HG丸ｺﾞｼｯｸM-PRO" panose="020F0600000000000000" pitchFamily="50" charset="-128"/>
              </a:rPr>
              <a:t>マイクロソフト</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AI</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製品を一新</a:t>
            </a:r>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9436020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11</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17</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Copilot Studio</a:t>
            </a:r>
          </a:p>
        </p:txBody>
      </p:sp>
    </p:spTree>
    <p:extLst>
      <p:ext uri="{BB962C8B-B14F-4D97-AF65-F5344CB8AC3E}">
        <p14:creationId xmlns:p14="http://schemas.microsoft.com/office/powerpoint/2010/main" val="1457722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chemeClr val="accent5">
              <a:lumMod val="50000"/>
            </a:schemeClr>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２</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15</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T2I Adapter</a:t>
            </a:r>
            <a:endParaRPr kumimoji="1" lang="ja-JP" altLang="en-US" sz="3200" b="1" dirty="0">
              <a:solidFill>
                <a:schemeClr val="bg1"/>
              </a:solidFill>
              <a:latin typeface="HG丸ｺﾞｼｯｸM-PRO" panose="020F0600000000000000" pitchFamily="50" charset="-128"/>
              <a:ea typeface="HG丸ｺﾞｼｯｸM-PRO" panose="020F0600000000000000" pitchFamily="50" charset="-128"/>
            </a:endParaRPr>
          </a:p>
        </p:txBody>
      </p:sp>
      <p:pic>
        <p:nvPicPr>
          <p:cNvPr id="9" name="図 8">
            <a:extLst>
              <a:ext uri="{FF2B5EF4-FFF2-40B4-BE49-F238E27FC236}">
                <a16:creationId xmlns:a16="http://schemas.microsoft.com/office/drawing/2014/main" id="{6A670865-8948-5965-0C67-21B25F8CE607}"/>
              </a:ext>
            </a:extLst>
          </p:cNvPr>
          <p:cNvPicPr>
            <a:picLocks noChangeAspect="1"/>
          </p:cNvPicPr>
          <p:nvPr/>
        </p:nvPicPr>
        <p:blipFill>
          <a:blip r:embed="rId3"/>
          <a:stretch>
            <a:fillRect/>
          </a:stretch>
        </p:blipFill>
        <p:spPr>
          <a:xfrm>
            <a:off x="6742" y="1971764"/>
            <a:ext cx="12194618" cy="4886236"/>
          </a:xfrm>
          <a:prstGeom prst="rect">
            <a:avLst/>
          </a:prstGeom>
        </p:spPr>
      </p:pic>
      <p:pic>
        <p:nvPicPr>
          <p:cNvPr id="11" name="図 10">
            <a:extLst>
              <a:ext uri="{FF2B5EF4-FFF2-40B4-BE49-F238E27FC236}">
                <a16:creationId xmlns:a16="http://schemas.microsoft.com/office/drawing/2014/main" id="{646EA878-041A-D4D6-D849-DA2A5C0EADBD}"/>
              </a:ext>
            </a:extLst>
          </p:cNvPr>
          <p:cNvPicPr>
            <a:picLocks noChangeAspect="1"/>
          </p:cNvPicPr>
          <p:nvPr/>
        </p:nvPicPr>
        <p:blipFill>
          <a:blip r:embed="rId4"/>
          <a:stretch>
            <a:fillRect/>
          </a:stretch>
        </p:blipFill>
        <p:spPr>
          <a:xfrm>
            <a:off x="11081442" y="815315"/>
            <a:ext cx="1047729" cy="1047729"/>
          </a:xfrm>
          <a:prstGeom prst="rect">
            <a:avLst/>
          </a:prstGeom>
        </p:spPr>
      </p:pic>
      <p:sp>
        <p:nvSpPr>
          <p:cNvPr id="13" name="テキスト ボックス 12">
            <a:extLst>
              <a:ext uri="{FF2B5EF4-FFF2-40B4-BE49-F238E27FC236}">
                <a16:creationId xmlns:a16="http://schemas.microsoft.com/office/drawing/2014/main" id="{36B175FA-DCB3-6948-583E-4C1D50D864C2}"/>
              </a:ext>
            </a:extLst>
          </p:cNvPr>
          <p:cNvSpPr txBox="1"/>
          <p:nvPr/>
        </p:nvSpPr>
        <p:spPr>
          <a:xfrm>
            <a:off x="0" y="713146"/>
            <a:ext cx="11081442" cy="1223412"/>
          </a:xfrm>
          <a:prstGeom prst="rect">
            <a:avLst/>
          </a:prstGeom>
          <a:noFill/>
        </p:spPr>
        <p:txBody>
          <a:bodyPr wrap="square">
            <a:spAutoFit/>
          </a:bodyPr>
          <a:lstStyle/>
          <a:p>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大規模な </a:t>
            </a:r>
            <a:r>
              <a:rPr lang="en-US" altLang="ja-JP" sz="1050" b="0" i="0" dirty="0">
                <a:solidFill>
                  <a:srgbClr val="000000"/>
                </a:solidFill>
                <a:effectLst/>
                <a:latin typeface="BIZ UDPゴシック" panose="020B0400000000000000" pitchFamily="50" charset="-128"/>
                <a:ea typeface="BIZ UDPゴシック" panose="020B0400000000000000" pitchFamily="50" charset="-128"/>
              </a:rPr>
              <a:t>Text-to-Image (T2I) </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モデルの驚異的な生成能力は、複雑な構造と意味のあるセマンティクスを学習する強力な能力を実証しています。</a:t>
            </a:r>
            <a:endParaRPr lang="en-US" altLang="ja-JP" sz="1050" b="0" i="0" dirty="0">
              <a:solidFill>
                <a:srgbClr val="000000"/>
              </a:solidFill>
              <a:effectLst/>
              <a:latin typeface="BIZ UDPゴシック" panose="020B0400000000000000" pitchFamily="50" charset="-128"/>
              <a:ea typeface="BIZ UDPゴシック" panose="020B0400000000000000" pitchFamily="50" charset="-128"/>
            </a:endParaRPr>
          </a:p>
          <a:p>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ただし、テキスト プロンプトだけに依存すると、特に柔軟で正確な制御 </a:t>
            </a:r>
            <a:r>
              <a:rPr lang="en-US" altLang="ja-JP" sz="1050" b="0" i="0" dirty="0">
                <a:solidFill>
                  <a:srgbClr val="000000"/>
                </a:solidFill>
                <a:effectLst/>
                <a:latin typeface="BIZ UDPゴシック" panose="020B0400000000000000" pitchFamily="50" charset="-128"/>
                <a:ea typeface="BIZ UDPゴシック" panose="020B0400000000000000" pitchFamily="50" charset="-128"/>
              </a:rPr>
              <a:t>(</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色や構造など</a:t>
            </a:r>
            <a:r>
              <a:rPr lang="en-US" altLang="ja-JP" sz="1050" b="0" i="0" dirty="0">
                <a:solidFill>
                  <a:srgbClr val="000000"/>
                </a:solidFill>
                <a:effectLst/>
                <a:latin typeface="BIZ UDPゴシック" panose="020B0400000000000000" pitchFamily="50" charset="-128"/>
                <a:ea typeface="BIZ UDPゴシック" panose="020B0400000000000000" pitchFamily="50" charset="-128"/>
              </a:rPr>
              <a:t>) </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が必要な場合、モデルによって学習された知識を十分に活用できません。この論文では、</a:t>
            </a:r>
            <a:r>
              <a:rPr lang="en-US" altLang="ja-JP" sz="1050" b="0" i="0" dirty="0">
                <a:solidFill>
                  <a:srgbClr val="000000"/>
                </a:solidFill>
                <a:effectLst/>
                <a:latin typeface="BIZ UDPゴシック" panose="020B0400000000000000" pitchFamily="50" charset="-128"/>
                <a:ea typeface="BIZ UDPゴシック" panose="020B0400000000000000" pitchFamily="50" charset="-128"/>
              </a:rPr>
              <a:t>T2I </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モデルが暗黙的に学習した機能を「掘り出し」、それを明示的に使用して生成をより詳細に制御することを目的としています。具体的には、内部知識を調整するためにシンプルで軽量の </a:t>
            </a:r>
            <a:r>
              <a:rPr lang="en-US" altLang="ja-JP" sz="1050" b="0" i="0" dirty="0">
                <a:solidFill>
                  <a:srgbClr val="000000"/>
                </a:solidFill>
                <a:effectLst/>
                <a:latin typeface="BIZ UDPゴシック" panose="020B0400000000000000" pitchFamily="50" charset="-128"/>
                <a:ea typeface="BIZ UDPゴシック" panose="020B0400000000000000" pitchFamily="50" charset="-128"/>
              </a:rPr>
              <a:t>T2I </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アダプターを学習することを提案します。</a:t>
            </a:r>
            <a:endParaRPr lang="en-US" altLang="ja-JP" sz="1050" b="0" i="0" dirty="0">
              <a:solidFill>
                <a:srgbClr val="000000"/>
              </a:solidFill>
              <a:effectLst/>
              <a:latin typeface="BIZ UDPゴシック" panose="020B0400000000000000" pitchFamily="50" charset="-128"/>
              <a:ea typeface="BIZ UDPゴシック" panose="020B0400000000000000" pitchFamily="50" charset="-128"/>
            </a:endParaRPr>
          </a:p>
          <a:p>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元の大きな </a:t>
            </a:r>
            <a:r>
              <a:rPr lang="en-US" altLang="ja-JP" sz="1050" b="0" i="0" dirty="0">
                <a:solidFill>
                  <a:srgbClr val="000000"/>
                </a:solidFill>
                <a:effectLst/>
                <a:latin typeface="BIZ UDPゴシック" panose="020B0400000000000000" pitchFamily="50" charset="-128"/>
                <a:ea typeface="BIZ UDPゴシック" panose="020B0400000000000000" pitchFamily="50" charset="-128"/>
              </a:rPr>
              <a:t>T2I </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モデルをフリーズしながら、外部制御信号を使用して </a:t>
            </a:r>
            <a:r>
              <a:rPr lang="en-US" altLang="ja-JP" sz="1050" b="0" i="0" dirty="0">
                <a:solidFill>
                  <a:srgbClr val="000000"/>
                </a:solidFill>
                <a:effectLst/>
                <a:latin typeface="BIZ UDPゴシック" panose="020B0400000000000000" pitchFamily="50" charset="-128"/>
                <a:ea typeface="BIZ UDPゴシック" panose="020B0400000000000000" pitchFamily="50" charset="-128"/>
              </a:rPr>
              <a:t>T2I </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モデルを作成することで、さまざまな条件に応じてさまざまなアダプターをトレーニングし、生成結果の色と構造における豊かな制御と編集効果を実現できます。 </a:t>
            </a:r>
            <a:r>
              <a:rPr lang="en-US" altLang="ja-JP" sz="1050" b="0" i="0" dirty="0">
                <a:solidFill>
                  <a:srgbClr val="000000"/>
                </a:solidFill>
                <a:effectLst/>
                <a:latin typeface="BIZ UDPゴシック" panose="020B0400000000000000" pitchFamily="50" charset="-128"/>
                <a:ea typeface="BIZ UDPゴシック" panose="020B0400000000000000" pitchFamily="50" charset="-128"/>
              </a:rPr>
              <a:t>-</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アダプターは、構成可能性や一般化能力など、実用的な価値のある魅力的な特性を備えており、広範な実験により、当社の </a:t>
            </a:r>
            <a:r>
              <a:rPr lang="en-US" altLang="ja-JP" sz="1050" b="0" i="0" dirty="0">
                <a:solidFill>
                  <a:srgbClr val="000000"/>
                </a:solidFill>
                <a:effectLst/>
                <a:latin typeface="BIZ UDPゴシック" panose="020B0400000000000000" pitchFamily="50" charset="-128"/>
                <a:ea typeface="BIZ UDPゴシック" panose="020B0400000000000000" pitchFamily="50" charset="-128"/>
              </a:rPr>
              <a:t>T2I </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アダプターが有望な生成品質と幅広いアプリケーションを備えていることが実証されています。</a:t>
            </a:r>
            <a:endParaRPr lang="ja-JP" altLang="en-US" sz="105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4620782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11</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27</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err="1">
                <a:solidFill>
                  <a:schemeClr val="bg1"/>
                </a:solidFill>
                <a:latin typeface="HG丸ｺﾞｼｯｸM-PRO" panose="020F0600000000000000" pitchFamily="50" charset="-128"/>
                <a:ea typeface="HG丸ｺﾞｼｯｸM-PRO" panose="020F0600000000000000" pitchFamily="50" charset="-128"/>
              </a:rPr>
              <a:t>StreamLCM</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 40FPS</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で画像生成</a:t>
            </a:r>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23271283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11</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29</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SDXL </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Turbo 10</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倍速で画像生成</a:t>
            </a:r>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9830536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12</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4</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Meta Seamless</a:t>
            </a:r>
          </a:p>
        </p:txBody>
      </p:sp>
      <p:sp>
        <p:nvSpPr>
          <p:cNvPr id="3" name="テキスト ボックス 2">
            <a:extLst>
              <a:ext uri="{FF2B5EF4-FFF2-40B4-BE49-F238E27FC236}">
                <a16:creationId xmlns:a16="http://schemas.microsoft.com/office/drawing/2014/main" id="{5FF217F7-58E8-DFCC-5FF2-367471ADA5EF}"/>
              </a:ext>
            </a:extLst>
          </p:cNvPr>
          <p:cNvSpPr txBox="1"/>
          <p:nvPr/>
        </p:nvSpPr>
        <p:spPr>
          <a:xfrm>
            <a:off x="4657725" y="601682"/>
            <a:ext cx="2647950" cy="369332"/>
          </a:xfrm>
          <a:prstGeom prst="rect">
            <a:avLst/>
          </a:prstGeom>
          <a:noFill/>
        </p:spPr>
        <p:txBody>
          <a:bodyPr wrap="square" rtlCol="0">
            <a:spAutoFit/>
          </a:bodyPr>
          <a:lstStyle/>
          <a:p>
            <a:pPr algn="ctr"/>
            <a:r>
              <a:rPr lang="ja-JP" altLang="en-US" dirty="0">
                <a:latin typeface="ADLaM Display" panose="02010000000000000000" pitchFamily="2" charset="0"/>
                <a:cs typeface="ADLaM Display" panose="02010000000000000000" pitchFamily="2" charset="0"/>
              </a:rPr>
              <a:t>音声</a:t>
            </a:r>
            <a:r>
              <a:rPr lang="en-US" altLang="ja-JP" dirty="0">
                <a:latin typeface="ADLaM Display" panose="02010000000000000000" pitchFamily="2" charset="0"/>
                <a:ea typeface="ADLaM Display" panose="02010000000000000000" pitchFamily="2" charset="0"/>
                <a:cs typeface="ADLaM Display" panose="02010000000000000000" pitchFamily="2" charset="0"/>
              </a:rPr>
              <a:t>TO</a:t>
            </a:r>
            <a:r>
              <a:rPr lang="ja-JP" altLang="en-US" dirty="0">
                <a:latin typeface="ADLaM Display" panose="02010000000000000000" pitchFamily="2" charset="0"/>
                <a:cs typeface="ADLaM Display" panose="02010000000000000000" pitchFamily="2" charset="0"/>
              </a:rPr>
              <a:t>音声</a:t>
            </a:r>
            <a:endParaRPr kumimoji="1" lang="ja-JP" altLang="en-US" dirty="0">
              <a:latin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7995520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12</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5</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Magic Animate</a:t>
            </a:r>
          </a:p>
        </p:txBody>
      </p:sp>
    </p:spTree>
    <p:extLst>
      <p:ext uri="{BB962C8B-B14F-4D97-AF65-F5344CB8AC3E}">
        <p14:creationId xmlns:p14="http://schemas.microsoft.com/office/powerpoint/2010/main" val="15514008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12</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6</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Motion Director</a:t>
            </a:r>
          </a:p>
        </p:txBody>
      </p:sp>
    </p:spTree>
    <p:extLst>
      <p:ext uri="{BB962C8B-B14F-4D97-AF65-F5344CB8AC3E}">
        <p14:creationId xmlns:p14="http://schemas.microsoft.com/office/powerpoint/2010/main" val="18073063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12</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7</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AMD MI300X</a:t>
            </a:r>
          </a:p>
        </p:txBody>
      </p:sp>
      <p:sp>
        <p:nvSpPr>
          <p:cNvPr id="3" name="テキスト ボックス 2">
            <a:extLst>
              <a:ext uri="{FF2B5EF4-FFF2-40B4-BE49-F238E27FC236}">
                <a16:creationId xmlns:a16="http://schemas.microsoft.com/office/drawing/2014/main" id="{5859B4A3-6B01-233D-AEAA-CB1BC326BEC0}"/>
              </a:ext>
            </a:extLst>
          </p:cNvPr>
          <p:cNvSpPr txBox="1"/>
          <p:nvPr/>
        </p:nvSpPr>
        <p:spPr>
          <a:xfrm>
            <a:off x="1009650" y="1343025"/>
            <a:ext cx="4343400" cy="1477328"/>
          </a:xfrm>
          <a:prstGeom prst="rect">
            <a:avLst/>
          </a:prstGeom>
          <a:noFill/>
        </p:spPr>
        <p:txBody>
          <a:bodyPr wrap="square" rtlCol="0">
            <a:spAutoFit/>
          </a:bodyPr>
          <a:lstStyle/>
          <a:p>
            <a:r>
              <a:rPr kumimoji="1" lang="en-US" altLang="ja-JP" dirty="0"/>
              <a:t>192G</a:t>
            </a:r>
            <a:r>
              <a:rPr kumimoji="1" lang="ja-JP" altLang="en-US" dirty="0"/>
              <a:t>バイトの</a:t>
            </a:r>
            <a:r>
              <a:rPr kumimoji="1" lang="en-US" altLang="ja-JP" dirty="0"/>
              <a:t>VRAM</a:t>
            </a:r>
          </a:p>
          <a:p>
            <a:r>
              <a:rPr lang="en-US" altLang="ja-JP" dirty="0"/>
              <a:t>H100</a:t>
            </a:r>
            <a:r>
              <a:rPr lang="ja-JP" altLang="en-US" dirty="0"/>
              <a:t>は、</a:t>
            </a:r>
            <a:r>
              <a:rPr lang="en-US" altLang="ja-JP" dirty="0"/>
              <a:t>80G</a:t>
            </a:r>
            <a:r>
              <a:rPr lang="ja-JP" altLang="en-US" dirty="0"/>
              <a:t>バイト</a:t>
            </a:r>
            <a:endParaRPr lang="en-US" altLang="ja-JP" dirty="0"/>
          </a:p>
          <a:p>
            <a:endParaRPr kumimoji="1" lang="en-US" altLang="ja-JP" dirty="0"/>
          </a:p>
          <a:p>
            <a:r>
              <a:rPr lang="en-US" altLang="ja-JP" dirty="0"/>
              <a:t>1</a:t>
            </a:r>
            <a:r>
              <a:rPr lang="ja-JP" altLang="en-US" dirty="0"/>
              <a:t>システムで</a:t>
            </a:r>
            <a:r>
              <a:rPr lang="en-US" altLang="ja-JP" dirty="0"/>
              <a:t>1.5</a:t>
            </a:r>
            <a:r>
              <a:rPr lang="ja-JP" altLang="en-US" dirty="0"/>
              <a:t>テラバイトの</a:t>
            </a:r>
            <a:r>
              <a:rPr lang="en-US" altLang="ja-JP" dirty="0"/>
              <a:t>VRAM</a:t>
            </a:r>
          </a:p>
          <a:p>
            <a:r>
              <a:rPr kumimoji="1" lang="en-US" altLang="ja-JP" dirty="0"/>
              <a:t>H100</a:t>
            </a:r>
            <a:r>
              <a:rPr kumimoji="1" lang="ja-JP" altLang="en-US" dirty="0"/>
              <a:t>は</a:t>
            </a:r>
            <a:r>
              <a:rPr kumimoji="1" lang="en-US" altLang="ja-JP" dirty="0"/>
              <a:t>640G</a:t>
            </a:r>
            <a:r>
              <a:rPr kumimoji="1" lang="ja-JP" altLang="en-US" dirty="0"/>
              <a:t>バイト</a:t>
            </a:r>
          </a:p>
        </p:txBody>
      </p:sp>
      <p:sp>
        <p:nvSpPr>
          <p:cNvPr id="5" name="テキスト ボックス 4">
            <a:extLst>
              <a:ext uri="{FF2B5EF4-FFF2-40B4-BE49-F238E27FC236}">
                <a16:creationId xmlns:a16="http://schemas.microsoft.com/office/drawing/2014/main" id="{31E1CEDF-248E-0058-F3BB-65D4D7BCA7CC}"/>
              </a:ext>
            </a:extLst>
          </p:cNvPr>
          <p:cNvSpPr txBox="1"/>
          <p:nvPr/>
        </p:nvSpPr>
        <p:spPr>
          <a:xfrm>
            <a:off x="6257925" y="1501027"/>
            <a:ext cx="3457575" cy="923330"/>
          </a:xfrm>
          <a:prstGeom prst="rect">
            <a:avLst/>
          </a:prstGeom>
          <a:noFill/>
        </p:spPr>
        <p:txBody>
          <a:bodyPr wrap="square" rtlCol="0">
            <a:spAutoFit/>
          </a:bodyPr>
          <a:lstStyle/>
          <a:p>
            <a:r>
              <a:rPr kumimoji="1" lang="en-US" altLang="ja-JP" dirty="0"/>
              <a:t>ABCI</a:t>
            </a:r>
            <a:r>
              <a:rPr kumimoji="1" lang="ja-JP" altLang="en-US" dirty="0"/>
              <a:t>＠産総研</a:t>
            </a:r>
            <a:r>
              <a:rPr kumimoji="1" lang="en-US" altLang="ja-JP" dirty="0"/>
              <a:t>GPU</a:t>
            </a:r>
            <a:r>
              <a:rPr kumimoji="1" lang="ja-JP" altLang="en-US" dirty="0"/>
              <a:t>スパコン　</a:t>
            </a:r>
            <a:endParaRPr kumimoji="1" lang="en-US" altLang="ja-JP" dirty="0"/>
          </a:p>
          <a:p>
            <a:r>
              <a:rPr lang="ja-JP" altLang="en-US" dirty="0"/>
              <a:t>　</a:t>
            </a:r>
            <a:r>
              <a:rPr lang="en-US" altLang="ja-JP" dirty="0"/>
              <a:t>V100</a:t>
            </a:r>
            <a:r>
              <a:rPr lang="ja-JP" altLang="en-US" dirty="0"/>
              <a:t>　</a:t>
            </a:r>
            <a:r>
              <a:rPr lang="en-US" altLang="ja-JP" dirty="0"/>
              <a:t>16GB×1088</a:t>
            </a:r>
            <a:r>
              <a:rPr lang="ja-JP" altLang="en-US" dirty="0"/>
              <a:t>個</a:t>
            </a:r>
            <a:endParaRPr lang="en-US" altLang="ja-JP" dirty="0"/>
          </a:p>
          <a:p>
            <a:r>
              <a:rPr lang="ja-JP" altLang="en-US" dirty="0"/>
              <a:t>　</a:t>
            </a:r>
            <a:r>
              <a:rPr lang="en-US" altLang="ja-JP" dirty="0"/>
              <a:t>A100</a:t>
            </a:r>
            <a:r>
              <a:rPr lang="ja-JP" altLang="en-US" dirty="0"/>
              <a:t>　</a:t>
            </a:r>
            <a:r>
              <a:rPr lang="en-US" altLang="ja-JP" dirty="0"/>
              <a:t>40GB×120</a:t>
            </a:r>
            <a:r>
              <a:rPr lang="ja-JP" altLang="en-US" dirty="0"/>
              <a:t>　</a:t>
            </a:r>
            <a:endParaRPr kumimoji="1" lang="ja-JP" altLang="en-US" dirty="0"/>
          </a:p>
        </p:txBody>
      </p:sp>
      <p:graphicFrame>
        <p:nvGraphicFramePr>
          <p:cNvPr id="7" name="表 7">
            <a:extLst>
              <a:ext uri="{FF2B5EF4-FFF2-40B4-BE49-F238E27FC236}">
                <a16:creationId xmlns:a16="http://schemas.microsoft.com/office/drawing/2014/main" id="{71F193FE-1F10-F480-9EA4-91CEB76CD36F}"/>
              </a:ext>
            </a:extLst>
          </p:cNvPr>
          <p:cNvGraphicFramePr>
            <a:graphicFrameLocks noGrp="1"/>
          </p:cNvGraphicFramePr>
          <p:nvPr>
            <p:extLst>
              <p:ext uri="{D42A27DB-BD31-4B8C-83A1-F6EECF244321}">
                <p14:modId xmlns:p14="http://schemas.microsoft.com/office/powerpoint/2010/main" val="3567221801"/>
              </p:ext>
            </p:extLst>
          </p:nvPr>
        </p:nvGraphicFramePr>
        <p:xfrm>
          <a:off x="1289050" y="4263939"/>
          <a:ext cx="8128000" cy="19558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040282553"/>
                    </a:ext>
                  </a:extLst>
                </a:gridCol>
                <a:gridCol w="2032000">
                  <a:extLst>
                    <a:ext uri="{9D8B030D-6E8A-4147-A177-3AD203B41FA5}">
                      <a16:colId xmlns:a16="http://schemas.microsoft.com/office/drawing/2014/main" val="1595911953"/>
                    </a:ext>
                  </a:extLst>
                </a:gridCol>
                <a:gridCol w="2032000">
                  <a:extLst>
                    <a:ext uri="{9D8B030D-6E8A-4147-A177-3AD203B41FA5}">
                      <a16:colId xmlns:a16="http://schemas.microsoft.com/office/drawing/2014/main" val="2095946661"/>
                    </a:ext>
                  </a:extLst>
                </a:gridCol>
                <a:gridCol w="2032000">
                  <a:extLst>
                    <a:ext uri="{9D8B030D-6E8A-4147-A177-3AD203B41FA5}">
                      <a16:colId xmlns:a16="http://schemas.microsoft.com/office/drawing/2014/main" val="1499806867"/>
                    </a:ext>
                  </a:extLst>
                </a:gridCol>
              </a:tblGrid>
              <a:tr h="370840">
                <a:tc>
                  <a:txBody>
                    <a:bodyPr/>
                    <a:lstStyle/>
                    <a:p>
                      <a:pPr algn="ctr"/>
                      <a:endParaRPr kumimoji="1" lang="ja-JP" altLang="en-US">
                        <a:latin typeface="ADLaM Display" panose="02010000000000000000" pitchFamily="2" charset="0"/>
                        <a:cs typeface="ADLaM Display" panose="02010000000000000000" pitchFamily="2" charset="0"/>
                      </a:endParaRPr>
                    </a:p>
                  </a:txBody>
                  <a:tcPr/>
                </a:tc>
                <a:tc>
                  <a:txBody>
                    <a:bodyPr/>
                    <a:lstStyle/>
                    <a:p>
                      <a:pPr algn="ctr"/>
                      <a:r>
                        <a:rPr kumimoji="1" lang="en-US" altLang="ja-JP" dirty="0">
                          <a:solidFill>
                            <a:srgbClr val="C00000"/>
                          </a:solidFill>
                          <a:latin typeface="ADLaM Display" panose="02010000000000000000" pitchFamily="2" charset="0"/>
                          <a:ea typeface="ADLaM Display" panose="02010000000000000000" pitchFamily="2" charset="0"/>
                          <a:cs typeface="ADLaM Display" panose="02010000000000000000" pitchFamily="2" charset="0"/>
                        </a:rPr>
                        <a:t>FT</a:t>
                      </a:r>
                      <a:endParaRPr kumimoji="1" lang="ja-JP" altLang="en-US" dirty="0">
                        <a:solidFill>
                          <a:srgbClr val="C00000"/>
                        </a:solidFill>
                        <a:latin typeface="ADLaM Display" panose="02010000000000000000" pitchFamily="2" charset="0"/>
                        <a:cs typeface="ADLaM Display" panose="02010000000000000000" pitchFamily="2" charset="0"/>
                      </a:endParaRPr>
                    </a:p>
                  </a:txBody>
                  <a:tcPr>
                    <a:solidFill>
                      <a:schemeClr val="tx2">
                        <a:lumMod val="40000"/>
                        <a:lumOff val="60000"/>
                      </a:schemeClr>
                    </a:solidFill>
                  </a:tcPr>
                </a:tc>
                <a:tc>
                  <a:txBody>
                    <a:bodyPr/>
                    <a:lstStyle/>
                    <a:p>
                      <a:pPr algn="ctr"/>
                      <a:r>
                        <a:rPr kumimoji="1" lang="en-US" altLang="ja-JP" dirty="0">
                          <a:solidFill>
                            <a:srgbClr val="C00000"/>
                          </a:solidFill>
                          <a:latin typeface="ADLaM Display" panose="02010000000000000000" pitchFamily="2" charset="0"/>
                          <a:ea typeface="ADLaM Display" panose="02010000000000000000" pitchFamily="2" charset="0"/>
                          <a:cs typeface="ADLaM Display" panose="02010000000000000000" pitchFamily="2" charset="0"/>
                        </a:rPr>
                        <a:t>FT-prefix</a:t>
                      </a:r>
                      <a:endParaRPr kumimoji="1" lang="ja-JP" altLang="en-US" dirty="0">
                        <a:solidFill>
                          <a:srgbClr val="C00000"/>
                        </a:solidFill>
                        <a:latin typeface="ADLaM Display" panose="02010000000000000000" pitchFamily="2" charset="0"/>
                        <a:cs typeface="ADLaM Display" panose="02010000000000000000" pitchFamily="2" charset="0"/>
                      </a:endParaRPr>
                    </a:p>
                  </a:txBody>
                  <a:tcPr>
                    <a:solidFill>
                      <a:schemeClr val="tx2">
                        <a:lumMod val="40000"/>
                        <a:lumOff val="60000"/>
                      </a:schemeClr>
                    </a:solidFill>
                  </a:tcPr>
                </a:tc>
                <a:tc>
                  <a:txBody>
                    <a:bodyPr/>
                    <a:lstStyle/>
                    <a:p>
                      <a:pPr algn="ctr"/>
                      <a:r>
                        <a:rPr kumimoji="1" lang="en-US" altLang="ja-JP" dirty="0" err="1">
                          <a:solidFill>
                            <a:srgbClr val="C00000"/>
                          </a:solidFill>
                          <a:latin typeface="ADLaM Display" panose="02010000000000000000" pitchFamily="2" charset="0"/>
                          <a:ea typeface="ADLaM Display" panose="02010000000000000000" pitchFamily="2" charset="0"/>
                          <a:cs typeface="ADLaM Display" panose="02010000000000000000" pitchFamily="2" charset="0"/>
                        </a:rPr>
                        <a:t>MeZO</a:t>
                      </a:r>
                      <a:endParaRPr kumimoji="1" lang="ja-JP" altLang="en-US" dirty="0">
                        <a:solidFill>
                          <a:srgbClr val="C00000"/>
                        </a:solidFill>
                        <a:latin typeface="ADLaM Display" panose="02010000000000000000" pitchFamily="2" charset="0"/>
                        <a:cs typeface="ADLaM Display" panose="02010000000000000000" pitchFamily="2" charset="0"/>
                      </a:endParaRPr>
                    </a:p>
                  </a:txBody>
                  <a:tcPr>
                    <a:solidFill>
                      <a:schemeClr val="tx2">
                        <a:lumMod val="40000"/>
                        <a:lumOff val="60000"/>
                      </a:schemeClr>
                    </a:solidFill>
                  </a:tcPr>
                </a:tc>
                <a:extLst>
                  <a:ext uri="{0D108BD9-81ED-4DB2-BD59-A6C34878D82A}">
                    <a16:rowId xmlns:a16="http://schemas.microsoft.com/office/drawing/2014/main" val="351769423"/>
                  </a:ext>
                </a:extLst>
              </a:tr>
              <a:tr h="370840">
                <a:tc>
                  <a:txBody>
                    <a:bodyPr/>
                    <a:lstStyle/>
                    <a:p>
                      <a:pPr algn="ctr"/>
                      <a:r>
                        <a:rPr kumimoji="1" lang="en-US" altLang="ja-JP" dirty="0">
                          <a:latin typeface="ADLaM Display" panose="02010000000000000000" pitchFamily="2" charset="0"/>
                          <a:ea typeface="ADLaM Display" panose="02010000000000000000" pitchFamily="2" charset="0"/>
                          <a:cs typeface="ADLaM Display" panose="02010000000000000000" pitchFamily="2" charset="0"/>
                        </a:rPr>
                        <a:t>A100×1</a:t>
                      </a:r>
                      <a:r>
                        <a:rPr kumimoji="1" lang="ja-JP" altLang="en-US" dirty="0">
                          <a:latin typeface="ADLaM Display" panose="02010000000000000000" pitchFamily="2" charset="0"/>
                          <a:cs typeface="ADLaM Display" panose="02010000000000000000" pitchFamily="2" charset="0"/>
                        </a:rPr>
                        <a:t>　</a:t>
                      </a:r>
                      <a:r>
                        <a:rPr kumimoji="1" lang="en-US" altLang="ja-JP" dirty="0">
                          <a:latin typeface="ADLaM Display" panose="02010000000000000000" pitchFamily="2" charset="0"/>
                          <a:ea typeface="ADLaM Display" panose="02010000000000000000" pitchFamily="2" charset="0"/>
                          <a:cs typeface="ADLaM Display" panose="02010000000000000000" pitchFamily="2" charset="0"/>
                        </a:rPr>
                        <a:t>80GB</a:t>
                      </a:r>
                      <a:endParaRPr kumimoji="1" lang="ja-JP" altLang="en-US" dirty="0">
                        <a:latin typeface="ADLaM Display" panose="02010000000000000000" pitchFamily="2" charset="0"/>
                        <a:cs typeface="ADLaM Display" panose="02010000000000000000" pitchFamily="2" charset="0"/>
                      </a:endParaRPr>
                    </a:p>
                  </a:txBody>
                  <a:tcPr/>
                </a:tc>
                <a:tc>
                  <a:txBody>
                    <a:bodyPr/>
                    <a:lstStyle/>
                    <a:p>
                      <a:pPr algn="ctr"/>
                      <a:r>
                        <a:rPr kumimoji="1" lang="en-US" altLang="ja-JP" sz="2000" dirty="0">
                          <a:latin typeface="ADLaM Display" panose="02010000000000000000" pitchFamily="2" charset="0"/>
                          <a:ea typeface="ADLaM Display" panose="02010000000000000000" pitchFamily="2" charset="0"/>
                          <a:cs typeface="ADLaM Display" panose="02010000000000000000" pitchFamily="2" charset="0"/>
                        </a:rPr>
                        <a:t>2.7B</a:t>
                      </a:r>
                      <a:endParaRPr kumimoji="1" lang="ja-JP" altLang="en-US" sz="2000" dirty="0">
                        <a:latin typeface="ADLaM Display" panose="02010000000000000000" pitchFamily="2" charset="0"/>
                        <a:cs typeface="ADLaM Display" panose="02010000000000000000" pitchFamily="2" charset="0"/>
                      </a:endParaRPr>
                    </a:p>
                  </a:txBody>
                  <a:tcPr/>
                </a:tc>
                <a:tc>
                  <a:txBody>
                    <a:bodyPr/>
                    <a:lstStyle/>
                    <a:p>
                      <a:pPr algn="ctr"/>
                      <a:r>
                        <a:rPr kumimoji="1" lang="en-US" altLang="ja-JP" sz="2000" dirty="0">
                          <a:latin typeface="ADLaM Display" panose="02010000000000000000" pitchFamily="2" charset="0"/>
                          <a:ea typeface="ADLaM Display" panose="02010000000000000000" pitchFamily="2" charset="0"/>
                          <a:cs typeface="ADLaM Display" panose="02010000000000000000" pitchFamily="2" charset="0"/>
                        </a:rPr>
                        <a:t>6.7B</a:t>
                      </a:r>
                      <a:endParaRPr kumimoji="1" lang="ja-JP" altLang="en-US" sz="2000" dirty="0">
                        <a:latin typeface="ADLaM Display" panose="02010000000000000000" pitchFamily="2" charset="0"/>
                        <a:cs typeface="ADLaM Display" panose="02010000000000000000" pitchFamily="2" charset="0"/>
                      </a:endParaRPr>
                    </a:p>
                  </a:txBody>
                  <a:tcPr/>
                </a:tc>
                <a:tc>
                  <a:txBody>
                    <a:bodyPr/>
                    <a:lstStyle/>
                    <a:p>
                      <a:pPr algn="ctr"/>
                      <a:r>
                        <a:rPr kumimoji="1" lang="en-US" altLang="ja-JP" sz="2000" dirty="0">
                          <a:latin typeface="ADLaM Display" panose="02010000000000000000" pitchFamily="2" charset="0"/>
                          <a:ea typeface="ADLaM Display" panose="02010000000000000000" pitchFamily="2" charset="0"/>
                          <a:cs typeface="ADLaM Display" panose="02010000000000000000" pitchFamily="2" charset="0"/>
                        </a:rPr>
                        <a:t>30B</a:t>
                      </a:r>
                      <a:endParaRPr kumimoji="1" lang="ja-JP" altLang="en-US" sz="2000" dirty="0">
                        <a:latin typeface="ADLaM Display" panose="02010000000000000000" pitchFamily="2" charset="0"/>
                        <a:cs typeface="ADLaM Display" panose="02010000000000000000" pitchFamily="2" charset="0"/>
                      </a:endParaRPr>
                    </a:p>
                  </a:txBody>
                  <a:tcPr/>
                </a:tc>
                <a:extLst>
                  <a:ext uri="{0D108BD9-81ED-4DB2-BD59-A6C34878D82A}">
                    <a16:rowId xmlns:a16="http://schemas.microsoft.com/office/drawing/2014/main" val="1914271939"/>
                  </a:ext>
                </a:extLst>
              </a:tr>
              <a:tr h="370840">
                <a:tc>
                  <a:txBody>
                    <a:bodyPr/>
                    <a:lstStyle/>
                    <a:p>
                      <a:pPr algn="ctr"/>
                      <a:r>
                        <a:rPr kumimoji="1" lang="en-US" altLang="ja-JP" dirty="0">
                          <a:latin typeface="ADLaM Display" panose="02010000000000000000" pitchFamily="2" charset="0"/>
                          <a:ea typeface="ADLaM Display" panose="02010000000000000000" pitchFamily="2" charset="0"/>
                          <a:cs typeface="ADLaM Display" panose="02010000000000000000" pitchFamily="2" charset="0"/>
                        </a:rPr>
                        <a:t>A100×2</a:t>
                      </a:r>
                      <a:r>
                        <a:rPr kumimoji="1" lang="ja-JP" altLang="en-US" dirty="0">
                          <a:latin typeface="ADLaM Display" panose="02010000000000000000" pitchFamily="2" charset="0"/>
                          <a:cs typeface="ADLaM Display" panose="02010000000000000000" pitchFamily="2" charset="0"/>
                        </a:rPr>
                        <a:t>　</a:t>
                      </a:r>
                      <a:r>
                        <a:rPr kumimoji="1" lang="en-US" altLang="ja-JP" dirty="0">
                          <a:latin typeface="ADLaM Display" panose="02010000000000000000" pitchFamily="2" charset="0"/>
                          <a:ea typeface="ADLaM Display" panose="02010000000000000000" pitchFamily="2" charset="0"/>
                          <a:cs typeface="ADLaM Display" panose="02010000000000000000" pitchFamily="2" charset="0"/>
                        </a:rPr>
                        <a:t>160GB</a:t>
                      </a:r>
                      <a:endParaRPr kumimoji="1" lang="ja-JP" altLang="en-US" dirty="0">
                        <a:latin typeface="ADLaM Display" panose="02010000000000000000" pitchFamily="2" charset="0"/>
                        <a:cs typeface="ADLaM Display" panose="02010000000000000000" pitchFamily="2" charset="0"/>
                      </a:endParaRPr>
                    </a:p>
                  </a:txBody>
                  <a:tcPr/>
                </a:tc>
                <a:tc>
                  <a:txBody>
                    <a:bodyPr/>
                    <a:lstStyle/>
                    <a:p>
                      <a:pPr algn="ctr"/>
                      <a:r>
                        <a:rPr kumimoji="1" lang="en-US" altLang="ja-JP" sz="2000" dirty="0">
                          <a:latin typeface="ADLaM Display" panose="02010000000000000000" pitchFamily="2" charset="0"/>
                          <a:ea typeface="ADLaM Display" panose="02010000000000000000" pitchFamily="2" charset="0"/>
                          <a:cs typeface="ADLaM Display" panose="02010000000000000000" pitchFamily="2" charset="0"/>
                        </a:rPr>
                        <a:t>6.7B</a:t>
                      </a:r>
                      <a:r>
                        <a:rPr kumimoji="1" lang="ja-JP" altLang="en-US" sz="2000" dirty="0">
                          <a:latin typeface="ADLaM Display" panose="02010000000000000000" pitchFamily="2" charset="0"/>
                          <a:cs typeface="ADLaM Display" panose="02010000000000000000" pitchFamily="2" charset="0"/>
                        </a:rPr>
                        <a:t>　</a:t>
                      </a:r>
                    </a:p>
                  </a:txBody>
                  <a:tcPr/>
                </a:tc>
                <a:tc>
                  <a:txBody>
                    <a:bodyPr/>
                    <a:lstStyle/>
                    <a:p>
                      <a:pPr algn="ctr"/>
                      <a:r>
                        <a:rPr kumimoji="1" lang="en-US" altLang="ja-JP" sz="2000" dirty="0">
                          <a:latin typeface="ADLaM Display" panose="02010000000000000000" pitchFamily="2" charset="0"/>
                          <a:ea typeface="ADLaM Display" panose="02010000000000000000" pitchFamily="2" charset="0"/>
                          <a:cs typeface="ADLaM Display" panose="02010000000000000000" pitchFamily="2" charset="0"/>
                        </a:rPr>
                        <a:t>13B</a:t>
                      </a:r>
                      <a:endParaRPr kumimoji="1" lang="ja-JP" altLang="en-US" sz="2000" dirty="0">
                        <a:latin typeface="ADLaM Display" panose="02010000000000000000" pitchFamily="2" charset="0"/>
                        <a:cs typeface="ADLaM Display" panose="02010000000000000000" pitchFamily="2" charset="0"/>
                      </a:endParaRPr>
                    </a:p>
                  </a:txBody>
                  <a:tcPr/>
                </a:tc>
                <a:tc>
                  <a:txBody>
                    <a:bodyPr/>
                    <a:lstStyle/>
                    <a:p>
                      <a:pPr algn="ctr"/>
                      <a:r>
                        <a:rPr kumimoji="1" lang="en-US" altLang="ja-JP" sz="2000" dirty="0">
                          <a:latin typeface="ADLaM Display" panose="02010000000000000000" pitchFamily="2" charset="0"/>
                          <a:ea typeface="ADLaM Display" panose="02010000000000000000" pitchFamily="2" charset="0"/>
                          <a:cs typeface="ADLaM Display" panose="02010000000000000000" pitchFamily="2" charset="0"/>
                        </a:rPr>
                        <a:t>66B</a:t>
                      </a:r>
                      <a:endParaRPr kumimoji="1" lang="ja-JP" altLang="en-US" sz="2000" dirty="0">
                        <a:latin typeface="ADLaM Display" panose="02010000000000000000" pitchFamily="2" charset="0"/>
                        <a:cs typeface="ADLaM Display" panose="02010000000000000000" pitchFamily="2" charset="0"/>
                      </a:endParaRPr>
                    </a:p>
                  </a:txBody>
                  <a:tcPr/>
                </a:tc>
                <a:extLst>
                  <a:ext uri="{0D108BD9-81ED-4DB2-BD59-A6C34878D82A}">
                    <a16:rowId xmlns:a16="http://schemas.microsoft.com/office/drawing/2014/main" val="3905928964"/>
                  </a:ext>
                </a:extLst>
              </a:tr>
              <a:tr h="370840">
                <a:tc>
                  <a:txBody>
                    <a:bodyPr/>
                    <a:lstStyle/>
                    <a:p>
                      <a:pPr algn="ctr"/>
                      <a:r>
                        <a:rPr kumimoji="1" lang="en-US" altLang="ja-JP" dirty="0">
                          <a:latin typeface="ADLaM Display" panose="02010000000000000000" pitchFamily="2" charset="0"/>
                          <a:ea typeface="ADLaM Display" panose="02010000000000000000" pitchFamily="2" charset="0"/>
                          <a:cs typeface="ADLaM Display" panose="02010000000000000000" pitchFamily="2" charset="0"/>
                        </a:rPr>
                        <a:t>A100×4</a:t>
                      </a:r>
                      <a:r>
                        <a:rPr kumimoji="1" lang="ja-JP" altLang="en-US" dirty="0">
                          <a:latin typeface="ADLaM Display" panose="02010000000000000000" pitchFamily="2" charset="0"/>
                          <a:cs typeface="ADLaM Display" panose="02010000000000000000" pitchFamily="2" charset="0"/>
                        </a:rPr>
                        <a:t>　</a:t>
                      </a:r>
                      <a:r>
                        <a:rPr kumimoji="1" lang="en-US" altLang="ja-JP" dirty="0">
                          <a:latin typeface="ADLaM Display" panose="02010000000000000000" pitchFamily="2" charset="0"/>
                          <a:ea typeface="ADLaM Display" panose="02010000000000000000" pitchFamily="2" charset="0"/>
                          <a:cs typeface="ADLaM Display" panose="02010000000000000000" pitchFamily="2" charset="0"/>
                        </a:rPr>
                        <a:t>320GB</a:t>
                      </a:r>
                      <a:endParaRPr kumimoji="1" lang="ja-JP" altLang="en-US" dirty="0">
                        <a:latin typeface="ADLaM Display" panose="02010000000000000000" pitchFamily="2" charset="0"/>
                        <a:cs typeface="ADLaM Display" panose="02010000000000000000" pitchFamily="2" charset="0"/>
                      </a:endParaRPr>
                    </a:p>
                  </a:txBody>
                  <a:tcPr/>
                </a:tc>
                <a:tc>
                  <a:txBody>
                    <a:bodyPr/>
                    <a:lstStyle/>
                    <a:p>
                      <a:pPr algn="ctr"/>
                      <a:r>
                        <a:rPr kumimoji="1" lang="en-US" altLang="ja-JP" sz="2000" dirty="0">
                          <a:latin typeface="ADLaM Display" panose="02010000000000000000" pitchFamily="2" charset="0"/>
                          <a:ea typeface="ADLaM Display" panose="02010000000000000000" pitchFamily="2" charset="0"/>
                          <a:cs typeface="ADLaM Display" panose="02010000000000000000" pitchFamily="2" charset="0"/>
                        </a:rPr>
                        <a:t>13B</a:t>
                      </a:r>
                    </a:p>
                  </a:txBody>
                  <a:tcPr/>
                </a:tc>
                <a:tc>
                  <a:txBody>
                    <a:bodyPr/>
                    <a:lstStyle/>
                    <a:p>
                      <a:pPr algn="ctr"/>
                      <a:r>
                        <a:rPr kumimoji="1" lang="en-US" altLang="ja-JP" sz="2000" dirty="0">
                          <a:latin typeface="ADLaM Display" panose="02010000000000000000" pitchFamily="2" charset="0"/>
                          <a:ea typeface="ADLaM Display" panose="02010000000000000000" pitchFamily="2" charset="0"/>
                          <a:cs typeface="ADLaM Display" panose="02010000000000000000" pitchFamily="2" charset="0"/>
                        </a:rPr>
                        <a:t>30B</a:t>
                      </a:r>
                      <a:endParaRPr kumimoji="1" lang="ja-JP" altLang="en-US" sz="2000" dirty="0">
                        <a:latin typeface="ADLaM Display" panose="02010000000000000000" pitchFamily="2" charset="0"/>
                        <a:cs typeface="ADLaM Display" panose="02010000000000000000" pitchFamily="2" charset="0"/>
                      </a:endParaRPr>
                    </a:p>
                  </a:txBody>
                  <a:tcPr/>
                </a:tc>
                <a:tc>
                  <a:txBody>
                    <a:bodyPr/>
                    <a:lstStyle/>
                    <a:p>
                      <a:pPr algn="ctr"/>
                      <a:r>
                        <a:rPr kumimoji="1" lang="en-US" altLang="ja-JP" sz="2000" dirty="0">
                          <a:latin typeface="ADLaM Display" panose="02010000000000000000" pitchFamily="2" charset="0"/>
                          <a:ea typeface="ADLaM Display" panose="02010000000000000000" pitchFamily="2" charset="0"/>
                          <a:cs typeface="ADLaM Display" panose="02010000000000000000" pitchFamily="2" charset="0"/>
                        </a:rPr>
                        <a:t>66B</a:t>
                      </a:r>
                      <a:endParaRPr kumimoji="1" lang="ja-JP" altLang="en-US" sz="2000" dirty="0">
                        <a:latin typeface="ADLaM Display" panose="02010000000000000000" pitchFamily="2" charset="0"/>
                        <a:cs typeface="ADLaM Display" panose="02010000000000000000" pitchFamily="2" charset="0"/>
                      </a:endParaRPr>
                    </a:p>
                  </a:txBody>
                  <a:tcPr/>
                </a:tc>
                <a:extLst>
                  <a:ext uri="{0D108BD9-81ED-4DB2-BD59-A6C34878D82A}">
                    <a16:rowId xmlns:a16="http://schemas.microsoft.com/office/drawing/2014/main" val="1308371586"/>
                  </a:ext>
                </a:extLst>
              </a:tr>
              <a:tr h="370840">
                <a:tc>
                  <a:txBody>
                    <a:bodyPr/>
                    <a:lstStyle/>
                    <a:p>
                      <a:pPr algn="ctr"/>
                      <a:r>
                        <a:rPr kumimoji="1" lang="en-US" altLang="ja-JP" dirty="0">
                          <a:latin typeface="ADLaM Display" panose="02010000000000000000" pitchFamily="2" charset="0"/>
                          <a:ea typeface="ADLaM Display" panose="02010000000000000000" pitchFamily="2" charset="0"/>
                          <a:cs typeface="ADLaM Display" panose="02010000000000000000" pitchFamily="2" charset="0"/>
                        </a:rPr>
                        <a:t>A100×8</a:t>
                      </a:r>
                      <a:r>
                        <a:rPr kumimoji="1" lang="ja-JP" altLang="en-US" dirty="0">
                          <a:latin typeface="ADLaM Display" panose="02010000000000000000" pitchFamily="2" charset="0"/>
                          <a:cs typeface="ADLaM Display" panose="02010000000000000000" pitchFamily="2" charset="0"/>
                        </a:rPr>
                        <a:t>　</a:t>
                      </a:r>
                      <a:r>
                        <a:rPr kumimoji="1" lang="en-US" altLang="ja-JP" dirty="0">
                          <a:latin typeface="ADLaM Display" panose="02010000000000000000" pitchFamily="2" charset="0"/>
                          <a:ea typeface="ADLaM Display" panose="02010000000000000000" pitchFamily="2" charset="0"/>
                          <a:cs typeface="ADLaM Display" panose="02010000000000000000" pitchFamily="2" charset="0"/>
                        </a:rPr>
                        <a:t>640GB</a:t>
                      </a:r>
                      <a:endParaRPr kumimoji="1" lang="ja-JP" altLang="en-US" dirty="0">
                        <a:latin typeface="ADLaM Display" panose="02010000000000000000" pitchFamily="2" charset="0"/>
                        <a:cs typeface="ADLaM Display" panose="02010000000000000000" pitchFamily="2" charset="0"/>
                      </a:endParaRPr>
                    </a:p>
                  </a:txBody>
                  <a:tcPr/>
                </a:tc>
                <a:tc>
                  <a:txBody>
                    <a:bodyPr/>
                    <a:lstStyle/>
                    <a:p>
                      <a:pPr algn="ctr"/>
                      <a:r>
                        <a:rPr kumimoji="1" lang="en-US" altLang="ja-JP" sz="2000" dirty="0">
                          <a:latin typeface="ADLaM Display" panose="02010000000000000000" pitchFamily="2" charset="0"/>
                          <a:ea typeface="ADLaM Display" panose="02010000000000000000" pitchFamily="2" charset="0"/>
                          <a:cs typeface="ADLaM Display" panose="02010000000000000000" pitchFamily="2" charset="0"/>
                        </a:rPr>
                        <a:t>30B</a:t>
                      </a:r>
                      <a:endParaRPr kumimoji="1" lang="ja-JP" altLang="en-US" sz="2000" dirty="0">
                        <a:latin typeface="ADLaM Display" panose="02010000000000000000" pitchFamily="2" charset="0"/>
                        <a:cs typeface="ADLaM Display" panose="02010000000000000000" pitchFamily="2" charset="0"/>
                      </a:endParaRPr>
                    </a:p>
                  </a:txBody>
                  <a:tcPr/>
                </a:tc>
                <a:tc>
                  <a:txBody>
                    <a:bodyPr/>
                    <a:lstStyle/>
                    <a:p>
                      <a:pPr algn="ctr"/>
                      <a:r>
                        <a:rPr kumimoji="1" lang="en-US" altLang="ja-JP" sz="2000" dirty="0">
                          <a:latin typeface="ADLaM Display" panose="02010000000000000000" pitchFamily="2" charset="0"/>
                          <a:ea typeface="ADLaM Display" panose="02010000000000000000" pitchFamily="2" charset="0"/>
                          <a:cs typeface="ADLaM Display" panose="02010000000000000000" pitchFamily="2" charset="0"/>
                        </a:rPr>
                        <a:t>66B</a:t>
                      </a:r>
                      <a:endParaRPr kumimoji="1" lang="ja-JP" altLang="en-US" sz="2000" dirty="0">
                        <a:latin typeface="ADLaM Display" panose="02010000000000000000" pitchFamily="2" charset="0"/>
                        <a:cs typeface="ADLaM Display" panose="02010000000000000000" pitchFamily="2" charset="0"/>
                      </a:endParaRPr>
                    </a:p>
                  </a:txBody>
                  <a:tcPr/>
                </a:tc>
                <a:tc>
                  <a:txBody>
                    <a:bodyPr/>
                    <a:lstStyle/>
                    <a:p>
                      <a:pPr algn="ctr"/>
                      <a:r>
                        <a:rPr kumimoji="1" lang="en-US" altLang="ja-JP" sz="2000" dirty="0">
                          <a:latin typeface="ADLaM Display" panose="02010000000000000000" pitchFamily="2" charset="0"/>
                          <a:ea typeface="ADLaM Display" panose="02010000000000000000" pitchFamily="2" charset="0"/>
                          <a:cs typeface="ADLaM Display" panose="02010000000000000000" pitchFamily="2" charset="0"/>
                        </a:rPr>
                        <a:t>175B</a:t>
                      </a:r>
                      <a:endParaRPr kumimoji="1" lang="ja-JP" altLang="en-US" sz="2000" dirty="0">
                        <a:latin typeface="ADLaM Display" panose="02010000000000000000" pitchFamily="2" charset="0"/>
                        <a:cs typeface="ADLaM Display" panose="02010000000000000000" pitchFamily="2" charset="0"/>
                      </a:endParaRPr>
                    </a:p>
                  </a:txBody>
                  <a:tcPr/>
                </a:tc>
                <a:extLst>
                  <a:ext uri="{0D108BD9-81ED-4DB2-BD59-A6C34878D82A}">
                    <a16:rowId xmlns:a16="http://schemas.microsoft.com/office/drawing/2014/main" val="811856668"/>
                  </a:ext>
                </a:extLst>
              </a:tr>
            </a:tbl>
          </a:graphicData>
        </a:graphic>
      </p:graphicFrame>
      <p:sp>
        <p:nvSpPr>
          <p:cNvPr id="8" name="テキスト ボックス 7">
            <a:extLst>
              <a:ext uri="{FF2B5EF4-FFF2-40B4-BE49-F238E27FC236}">
                <a16:creationId xmlns:a16="http://schemas.microsoft.com/office/drawing/2014/main" id="{A44EE4F3-4C4D-2175-AE39-F78AE43E5478}"/>
              </a:ext>
            </a:extLst>
          </p:cNvPr>
          <p:cNvSpPr txBox="1"/>
          <p:nvPr/>
        </p:nvSpPr>
        <p:spPr>
          <a:xfrm>
            <a:off x="3314700" y="3848863"/>
            <a:ext cx="6102350" cy="400110"/>
          </a:xfrm>
          <a:prstGeom prst="rect">
            <a:avLst/>
          </a:prstGeom>
          <a:solidFill>
            <a:schemeClr val="accent2">
              <a:lumMod val="60000"/>
              <a:lumOff val="40000"/>
            </a:schemeClr>
          </a:solidFill>
        </p:spPr>
        <p:txBody>
          <a:bodyPr wrap="square" rtlCol="0">
            <a:spAutoFit/>
          </a:bodyPr>
          <a:lstStyle/>
          <a:p>
            <a:pPr algn="ctr"/>
            <a:r>
              <a:rPr kumimoji="1" lang="en-US" altLang="ja-JP" sz="2000" dirty="0">
                <a:latin typeface="ADLaM Display" panose="02010000000000000000" pitchFamily="2" charset="0"/>
                <a:ea typeface="ADLaM Display" panose="02010000000000000000" pitchFamily="2" charset="0"/>
                <a:cs typeface="ADLaM Display" panose="02010000000000000000" pitchFamily="2" charset="0"/>
              </a:rPr>
              <a:t>Largest OPT that can fit</a:t>
            </a:r>
            <a:endParaRPr kumimoji="1" lang="ja-JP" altLang="en-US" sz="2000" dirty="0">
              <a:latin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2420557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5AE7CB9C-BD50-B0A4-1018-8FAE8AEC92D5}"/>
              </a:ext>
            </a:extLst>
          </p:cNvPr>
          <p:cNvSpPr txBox="1"/>
          <p:nvPr/>
        </p:nvSpPr>
        <p:spPr>
          <a:xfrm>
            <a:off x="2476500" y="447675"/>
            <a:ext cx="6629400" cy="461665"/>
          </a:xfrm>
          <a:prstGeom prst="rect">
            <a:avLst/>
          </a:prstGeom>
          <a:noFill/>
        </p:spPr>
        <p:txBody>
          <a:bodyPr wrap="square" rtlCol="0">
            <a:spAutoFit/>
          </a:bodyPr>
          <a:lstStyle/>
          <a:p>
            <a:pPr algn="ctr"/>
            <a:r>
              <a:rPr lang="ja-JP" altLang="en-US" sz="2400" dirty="0">
                <a:latin typeface="MS UI Gothic" panose="020B0600070205080204" pitchFamily="50" charset="-128"/>
                <a:ea typeface="MS UI Gothic" panose="020B0600070205080204" pitchFamily="50" charset="-128"/>
              </a:rPr>
              <a:t>独自の</a:t>
            </a:r>
            <a:r>
              <a:rPr lang="en-US" altLang="ja-JP" sz="2400" dirty="0">
                <a:latin typeface="MS UI Gothic" panose="020B0600070205080204" pitchFamily="50" charset="-128"/>
                <a:ea typeface="MS UI Gothic" panose="020B0600070205080204" pitchFamily="50" charset="-128"/>
              </a:rPr>
              <a:t>LLM</a:t>
            </a:r>
            <a:r>
              <a:rPr lang="ja-JP" altLang="en-US" sz="2400" dirty="0">
                <a:latin typeface="MS UI Gothic" panose="020B0600070205080204" pitchFamily="50" charset="-128"/>
                <a:ea typeface="MS UI Gothic" panose="020B0600070205080204" pitchFamily="50" charset="-128"/>
              </a:rPr>
              <a:t>を作るためのコマンド（例）</a:t>
            </a:r>
            <a:endParaRPr kumimoji="1" lang="ja-JP" altLang="en-US" sz="2400" dirty="0">
              <a:latin typeface="MS UI Gothic" panose="020B0600070205080204" pitchFamily="50" charset="-128"/>
              <a:ea typeface="MS UI Gothic" panose="020B0600070205080204" pitchFamily="50" charset="-128"/>
            </a:endParaRPr>
          </a:p>
        </p:txBody>
      </p:sp>
      <p:sp>
        <p:nvSpPr>
          <p:cNvPr id="6" name="テキスト ボックス 5">
            <a:extLst>
              <a:ext uri="{FF2B5EF4-FFF2-40B4-BE49-F238E27FC236}">
                <a16:creationId xmlns:a16="http://schemas.microsoft.com/office/drawing/2014/main" id="{66C53DC5-692E-6078-2EA4-E97E5D512715}"/>
              </a:ext>
            </a:extLst>
          </p:cNvPr>
          <p:cNvSpPr txBox="1"/>
          <p:nvPr/>
        </p:nvSpPr>
        <p:spPr>
          <a:xfrm>
            <a:off x="838200" y="1895475"/>
            <a:ext cx="9963150" cy="923330"/>
          </a:xfrm>
          <a:prstGeom prst="rect">
            <a:avLst/>
          </a:prstGeom>
          <a:noFill/>
        </p:spPr>
        <p:txBody>
          <a:bodyPr wrap="square" rtlCol="0">
            <a:spAutoFit/>
          </a:bodyPr>
          <a:lstStyle/>
          <a:p>
            <a:r>
              <a:rPr kumimoji="1" lang="en-US" altLang="ja-JP" dirty="0" err="1">
                <a:latin typeface="MS UI Gothic" panose="020B0600070205080204" pitchFamily="50" charset="-128"/>
                <a:ea typeface="MS UI Gothic" panose="020B0600070205080204" pitchFamily="50" charset="-128"/>
              </a:rPr>
              <a:t>Torchrun</a:t>
            </a:r>
            <a:r>
              <a:rPr kumimoji="1" lang="en-US" altLang="ja-JP" dirty="0">
                <a:latin typeface="MS UI Gothic" panose="020B0600070205080204" pitchFamily="50" charset="-128"/>
                <a:ea typeface="MS UI Gothic" panose="020B0600070205080204" pitchFamily="50" charset="-128"/>
              </a:rPr>
              <a:t> –</a:t>
            </a:r>
            <a:r>
              <a:rPr kumimoji="1" lang="en-US" altLang="ja-JP" dirty="0" err="1">
                <a:latin typeface="MS UI Gothic" panose="020B0600070205080204" pitchFamily="50" charset="-128"/>
                <a:ea typeface="MS UI Gothic" panose="020B0600070205080204" pitchFamily="50" charset="-128"/>
              </a:rPr>
              <a:t>nproc_per_node</a:t>
            </a:r>
            <a:r>
              <a:rPr kumimoji="1" lang="en-US" altLang="ja-JP" dirty="0">
                <a:latin typeface="MS UI Gothic" panose="020B0600070205080204" pitchFamily="50" charset="-128"/>
                <a:ea typeface="MS UI Gothic" panose="020B0600070205080204" pitchFamily="50" charset="-128"/>
              </a:rPr>
              <a:t>=4 –</a:t>
            </a:r>
            <a:r>
              <a:rPr kumimoji="1" lang="en-US" altLang="ja-JP" dirty="0" err="1">
                <a:latin typeface="MS UI Gothic" panose="020B0600070205080204" pitchFamily="50" charset="-128"/>
                <a:ea typeface="MS UI Gothic" panose="020B0600070205080204" pitchFamily="50" charset="-128"/>
              </a:rPr>
              <a:t>master_port</a:t>
            </a:r>
            <a:r>
              <a:rPr kumimoji="1" lang="en-US" altLang="ja-JP" dirty="0">
                <a:latin typeface="MS UI Gothic" panose="020B0600070205080204" pitchFamily="50" charset="-128"/>
                <a:ea typeface="MS UI Gothic" panose="020B0600070205080204" pitchFamily="50" charset="-128"/>
              </a:rPr>
              <a:t>=&lt;</a:t>
            </a:r>
            <a:r>
              <a:rPr kumimoji="1" lang="en-US" altLang="ja-JP" dirty="0" err="1">
                <a:latin typeface="MS UI Gothic" panose="020B0600070205080204" pitchFamily="50" charset="-128"/>
                <a:ea typeface="MS UI Gothic" panose="020B0600070205080204" pitchFamily="50" charset="-128"/>
              </a:rPr>
              <a:t>your?random_port</a:t>
            </a:r>
            <a:r>
              <a:rPr kumimoji="1" lang="en-US" altLang="ja-JP" dirty="0">
                <a:latin typeface="MS UI Gothic" panose="020B0600070205080204" pitchFamily="50" charset="-128"/>
                <a:ea typeface="MS UI Gothic" panose="020B0600070205080204" pitchFamily="50" charset="-128"/>
              </a:rPr>
              <a:t>&gt; train.py</a:t>
            </a:r>
            <a:endParaRPr lang="en-US" altLang="ja-JP" dirty="0">
              <a:latin typeface="MS UI Gothic" panose="020B0600070205080204" pitchFamily="50" charset="-128"/>
              <a:ea typeface="MS UI Gothic" panose="020B0600070205080204" pitchFamily="50" charset="-128"/>
            </a:endParaRPr>
          </a:p>
          <a:p>
            <a:r>
              <a:rPr kumimoji="1" lang="en-US" altLang="ja-JP" dirty="0">
                <a:latin typeface="MS UI Gothic" panose="020B0600070205080204" pitchFamily="50" charset="-128"/>
                <a:ea typeface="MS UI Gothic" panose="020B0600070205080204" pitchFamily="50" charset="-128"/>
              </a:rPr>
              <a:t>--</a:t>
            </a:r>
            <a:r>
              <a:rPr kumimoji="1" lang="en-US" altLang="ja-JP" dirty="0" err="1">
                <a:latin typeface="MS UI Gothic" panose="020B0600070205080204" pitchFamily="50" charset="-128"/>
                <a:ea typeface="MS UI Gothic" panose="020B0600070205080204" pitchFamily="50" charset="-128"/>
              </a:rPr>
              <a:t>model_name_or_path</a:t>
            </a:r>
            <a:r>
              <a:rPr kumimoji="1" lang="en-US" altLang="ja-JP" dirty="0">
                <a:latin typeface="MS UI Gothic" panose="020B0600070205080204" pitchFamily="50" charset="-128"/>
                <a:ea typeface="MS UI Gothic" panose="020B0600070205080204" pitchFamily="50" charset="-128"/>
              </a:rPr>
              <a:t> &lt;</a:t>
            </a:r>
            <a:r>
              <a:rPr kumimoji="1" lang="en-US" altLang="ja-JP" dirty="0" err="1">
                <a:latin typeface="MS UI Gothic" panose="020B0600070205080204" pitchFamily="50" charset="-128"/>
                <a:ea typeface="MS UI Gothic" panose="020B0600070205080204" pitchFamily="50" charset="-128"/>
              </a:rPr>
              <a:t>your_path_to_hf_conberted</a:t>
            </a:r>
            <a:r>
              <a:rPr lang="en-US" altLang="ja-JP" dirty="0" err="1">
                <a:latin typeface="MS UI Gothic" panose="020B0600070205080204" pitchFamily="50" charset="-128"/>
                <a:ea typeface="MS UI Gothic" panose="020B0600070205080204" pitchFamily="50" charset="-128"/>
              </a:rPr>
              <a:t>_llama_ckpt_and_tokenizer</a:t>
            </a:r>
            <a:r>
              <a:rPr lang="en-US" altLang="ja-JP" dirty="0">
                <a:latin typeface="MS UI Gothic" panose="020B0600070205080204" pitchFamily="50" charset="-128"/>
                <a:ea typeface="MS UI Gothic" panose="020B0600070205080204" pitchFamily="50" charset="-128"/>
              </a:rPr>
              <a:t>&gt;</a:t>
            </a:r>
          </a:p>
          <a:p>
            <a:r>
              <a:rPr kumimoji="1" lang="en-US" altLang="ja-JP" dirty="0">
                <a:latin typeface="MS UI Gothic" panose="020B0600070205080204" pitchFamily="50" charset="-128"/>
                <a:ea typeface="MS UI Gothic" panose="020B0600070205080204" pitchFamily="50" charset="-128"/>
              </a:rPr>
              <a:t>--</a:t>
            </a:r>
            <a:endParaRPr kumimoji="1" lang="ja-JP" altLang="en-US" dirty="0">
              <a:latin typeface="MS UI Gothic" panose="020B0600070205080204" pitchFamily="50" charset="-128"/>
              <a:ea typeface="MS UI Gothic" panose="020B0600070205080204" pitchFamily="50" charset="-128"/>
            </a:endParaRPr>
          </a:p>
        </p:txBody>
      </p:sp>
    </p:spTree>
    <p:extLst>
      <p:ext uri="{BB962C8B-B14F-4D97-AF65-F5344CB8AC3E}">
        <p14:creationId xmlns:p14="http://schemas.microsoft.com/office/powerpoint/2010/main" val="33147332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12</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6</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Rich Dreamer</a:t>
            </a:r>
          </a:p>
        </p:txBody>
      </p:sp>
    </p:spTree>
    <p:extLst>
      <p:ext uri="{BB962C8B-B14F-4D97-AF65-F5344CB8AC3E}">
        <p14:creationId xmlns:p14="http://schemas.microsoft.com/office/powerpoint/2010/main" val="32203396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12</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7</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Google Gemini</a:t>
            </a:r>
          </a:p>
        </p:txBody>
      </p:sp>
    </p:spTree>
    <p:extLst>
      <p:ext uri="{BB962C8B-B14F-4D97-AF65-F5344CB8AC3E}">
        <p14:creationId xmlns:p14="http://schemas.microsoft.com/office/powerpoint/2010/main" val="37897580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12</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7</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Magic Animate </a:t>
            </a:r>
            <a:r>
              <a:rPr kumimoji="1" lang="en-US" altLang="ja-JP" sz="3200" b="1" dirty="0" err="1">
                <a:solidFill>
                  <a:schemeClr val="bg1"/>
                </a:solidFill>
                <a:latin typeface="HG丸ｺﾞｼｯｸM-PRO" panose="020F0600000000000000" pitchFamily="50" charset="-128"/>
                <a:ea typeface="HG丸ｺﾞｼｯｸM-PRO" panose="020F0600000000000000" pitchFamily="50" charset="-128"/>
              </a:rPr>
              <a:t>OpenPose</a:t>
            </a:r>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030844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chemeClr val="accent5">
              <a:lumMod val="50000"/>
            </a:schemeClr>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２</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15</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T2I Adapter</a:t>
            </a:r>
            <a:endParaRPr kumimoji="1" lang="ja-JP" altLang="en-US" sz="3200" b="1" dirty="0">
              <a:solidFill>
                <a:schemeClr val="bg1"/>
              </a:solidFill>
              <a:latin typeface="HG丸ｺﾞｼｯｸM-PRO" panose="020F0600000000000000" pitchFamily="50" charset="-128"/>
              <a:ea typeface="HG丸ｺﾞｼｯｸM-PRO" panose="020F0600000000000000" pitchFamily="50" charset="-128"/>
            </a:endParaRPr>
          </a:p>
        </p:txBody>
      </p:sp>
      <p:pic>
        <p:nvPicPr>
          <p:cNvPr id="5" name="図 4">
            <a:extLst>
              <a:ext uri="{FF2B5EF4-FFF2-40B4-BE49-F238E27FC236}">
                <a16:creationId xmlns:a16="http://schemas.microsoft.com/office/drawing/2014/main" id="{33798933-4898-01BE-B177-320238371605}"/>
              </a:ext>
            </a:extLst>
          </p:cNvPr>
          <p:cNvPicPr>
            <a:picLocks noChangeAspect="1"/>
          </p:cNvPicPr>
          <p:nvPr/>
        </p:nvPicPr>
        <p:blipFill>
          <a:blip r:embed="rId3"/>
          <a:stretch>
            <a:fillRect/>
          </a:stretch>
        </p:blipFill>
        <p:spPr>
          <a:xfrm>
            <a:off x="176404" y="2751547"/>
            <a:ext cx="7915083" cy="3883126"/>
          </a:xfrm>
          <a:prstGeom prst="rect">
            <a:avLst/>
          </a:prstGeom>
        </p:spPr>
      </p:pic>
      <p:pic>
        <p:nvPicPr>
          <p:cNvPr id="8" name="図 7">
            <a:extLst>
              <a:ext uri="{FF2B5EF4-FFF2-40B4-BE49-F238E27FC236}">
                <a16:creationId xmlns:a16="http://schemas.microsoft.com/office/drawing/2014/main" id="{80C78FEE-ADDC-CFD0-78A0-90C6F68AFB69}"/>
              </a:ext>
            </a:extLst>
          </p:cNvPr>
          <p:cNvPicPr>
            <a:picLocks noChangeAspect="1"/>
          </p:cNvPicPr>
          <p:nvPr/>
        </p:nvPicPr>
        <p:blipFill>
          <a:blip r:embed="rId4"/>
          <a:stretch>
            <a:fillRect/>
          </a:stretch>
        </p:blipFill>
        <p:spPr>
          <a:xfrm>
            <a:off x="8091487" y="913360"/>
            <a:ext cx="4031103" cy="5819382"/>
          </a:xfrm>
          <a:prstGeom prst="rect">
            <a:avLst/>
          </a:prstGeom>
        </p:spPr>
      </p:pic>
      <p:pic>
        <p:nvPicPr>
          <p:cNvPr id="11" name="図 10">
            <a:extLst>
              <a:ext uri="{FF2B5EF4-FFF2-40B4-BE49-F238E27FC236}">
                <a16:creationId xmlns:a16="http://schemas.microsoft.com/office/drawing/2014/main" id="{F821B614-052C-2AD4-92F9-0707FF01E601}"/>
              </a:ext>
            </a:extLst>
          </p:cNvPr>
          <p:cNvPicPr>
            <a:picLocks noChangeAspect="1"/>
          </p:cNvPicPr>
          <p:nvPr/>
        </p:nvPicPr>
        <p:blipFill>
          <a:blip r:embed="rId5"/>
          <a:stretch>
            <a:fillRect/>
          </a:stretch>
        </p:blipFill>
        <p:spPr>
          <a:xfrm>
            <a:off x="46217" y="808074"/>
            <a:ext cx="8108593" cy="1845404"/>
          </a:xfrm>
          <a:prstGeom prst="rect">
            <a:avLst/>
          </a:prstGeom>
        </p:spPr>
      </p:pic>
    </p:spTree>
    <p:extLst>
      <p:ext uri="{BB962C8B-B14F-4D97-AF65-F5344CB8AC3E}">
        <p14:creationId xmlns:p14="http://schemas.microsoft.com/office/powerpoint/2010/main" val="16784398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12</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8</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err="1">
                <a:solidFill>
                  <a:schemeClr val="bg1"/>
                </a:solidFill>
                <a:latin typeface="HG丸ｺﾞｼｯｸM-PRO" panose="020F0600000000000000" pitchFamily="50" charset="-128"/>
                <a:ea typeface="HG丸ｺﾞｼｯｸM-PRO" panose="020F0600000000000000" pitchFamily="50" charset="-128"/>
              </a:rPr>
              <a:t>AnimateZero</a:t>
            </a:r>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7409254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12</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9</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err="1">
                <a:solidFill>
                  <a:schemeClr val="bg1"/>
                </a:solidFill>
                <a:latin typeface="HG丸ｺﾞｼｯｸM-PRO" panose="020F0600000000000000" pitchFamily="50" charset="-128"/>
                <a:ea typeface="HG丸ｺﾞｼｯｸM-PRO" panose="020F0600000000000000" pitchFamily="50" charset="-128"/>
              </a:rPr>
              <a:t>Shisa</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 7B </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日本語</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LLM</a:t>
            </a:r>
          </a:p>
        </p:txBody>
      </p:sp>
    </p:spTree>
    <p:extLst>
      <p:ext uri="{BB962C8B-B14F-4D97-AF65-F5344CB8AC3E}">
        <p14:creationId xmlns:p14="http://schemas.microsoft.com/office/powerpoint/2010/main" val="32075066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12</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10</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lang="en-US" altLang="ja-JP" sz="3200" b="1" dirty="0" err="1">
                <a:solidFill>
                  <a:schemeClr val="bg1"/>
                </a:solidFill>
                <a:latin typeface="HG丸ｺﾞｼｯｸM-PRO" panose="020F0600000000000000" pitchFamily="50" charset="-128"/>
                <a:ea typeface="HG丸ｺﾞｼｯｸM-PRO" panose="020F0600000000000000" pitchFamily="50" charset="-128"/>
              </a:rPr>
              <a:t>t</a:t>
            </a:r>
            <a:r>
              <a:rPr kumimoji="1" lang="en-US" altLang="ja-JP" sz="3200" b="1" dirty="0" err="1">
                <a:solidFill>
                  <a:schemeClr val="bg1"/>
                </a:solidFill>
                <a:latin typeface="HG丸ｺﾞｼｯｸM-PRO" panose="020F0600000000000000" pitchFamily="50" charset="-128"/>
                <a:ea typeface="HG丸ｺﾞｼｯｸM-PRO" panose="020F0600000000000000" pitchFamily="50" charset="-128"/>
              </a:rPr>
              <a:t>ldraw</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GPT4V</a:t>
            </a:r>
          </a:p>
        </p:txBody>
      </p:sp>
    </p:spTree>
    <p:extLst>
      <p:ext uri="{BB962C8B-B14F-4D97-AF65-F5344CB8AC3E}">
        <p14:creationId xmlns:p14="http://schemas.microsoft.com/office/powerpoint/2010/main" val="15964308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12</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11</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err="1">
                <a:solidFill>
                  <a:schemeClr val="bg1"/>
                </a:solidFill>
                <a:latin typeface="HG丸ｺﾞｼｯｸM-PRO" panose="020F0600000000000000" pitchFamily="50" charset="-128"/>
                <a:ea typeface="HG丸ｺﾞｼｯｸM-PRO" panose="020F0600000000000000" pitchFamily="50" charset="-128"/>
              </a:rPr>
              <a:t>StripedHyena</a:t>
            </a:r>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8737256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12</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19</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Holodeck</a:t>
            </a:r>
          </a:p>
        </p:txBody>
      </p:sp>
    </p:spTree>
    <p:extLst>
      <p:ext uri="{BB962C8B-B14F-4D97-AF65-F5344CB8AC3E}">
        <p14:creationId xmlns:p14="http://schemas.microsoft.com/office/powerpoint/2010/main" val="635477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12</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err="1">
                <a:solidFill>
                  <a:schemeClr val="bg1"/>
                </a:solidFill>
                <a:latin typeface="HG丸ｺﾞｼｯｸM-PRO" panose="020F0600000000000000" pitchFamily="50" charset="-128"/>
                <a:ea typeface="HG丸ｺﾞｼｯｸM-PRO" panose="020F0600000000000000" pitchFamily="50" charset="-128"/>
              </a:rPr>
              <a:t>Powerlnfer</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 GPU</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を節約して高速推論</a:t>
            </a:r>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26554005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12</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Swallow 7B</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　東京工業大</a:t>
            </a:r>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7851211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12</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22</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err="1">
                <a:solidFill>
                  <a:schemeClr val="bg1"/>
                </a:solidFill>
                <a:latin typeface="HG丸ｺﾞｼｯｸM-PRO" panose="020F0600000000000000" pitchFamily="50" charset="-128"/>
                <a:ea typeface="HG丸ｺﾞｼｯｸM-PRO" panose="020F0600000000000000" pitchFamily="50" charset="-128"/>
              </a:rPr>
              <a:t>StreamDiffusion</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 1</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秒で</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100</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枚生成</a:t>
            </a:r>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9124949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12</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25</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err="1">
                <a:solidFill>
                  <a:schemeClr val="bg1"/>
                </a:solidFill>
                <a:latin typeface="HG丸ｺﾞｼｯｸM-PRO" panose="020F0600000000000000" pitchFamily="50" charset="-128"/>
                <a:ea typeface="HG丸ｺﾞｼｯｸM-PRO" panose="020F0600000000000000" pitchFamily="50" charset="-128"/>
              </a:rPr>
              <a:t>PIA</a:t>
            </a:r>
            <a:r>
              <a:rPr lang="en-US" altLang="ja-JP" sz="3200" b="1" dirty="0" err="1">
                <a:solidFill>
                  <a:schemeClr val="bg1"/>
                </a:solidFill>
                <a:latin typeface="HG丸ｺﾞｼｯｸM-PRO" panose="020F0600000000000000" pitchFamily="50" charset="-128"/>
                <a:ea typeface="HG丸ｺﾞｼｯｸM-PRO" panose="020F0600000000000000" pitchFamily="50" charset="-128"/>
              </a:rPr>
              <a:t>;Personalized</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 </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Image</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 </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Animator</a:t>
            </a:r>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8217922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2023</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年</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12</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月</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27</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HD</a:t>
            </a:r>
            <a:r>
              <a:rPr kumimoji="1" lang="ja-JP" altLang="en-US" sz="3200" b="1" dirty="0">
                <a:solidFill>
                  <a:schemeClr val="bg1"/>
                </a:solidFill>
                <a:latin typeface="HG丸ｺﾞｼｯｸM-PRO" panose="020F0600000000000000" pitchFamily="50" charset="-128"/>
                <a:ea typeface="HG丸ｺﾞｼｯｸM-PRO" panose="020F0600000000000000" pitchFamily="50" charset="-128"/>
              </a:rPr>
              <a:t> </a:t>
            </a:r>
            <a:r>
              <a:rPr kumimoji="1" lang="en-US" altLang="ja-JP" sz="3200" b="1" dirty="0">
                <a:solidFill>
                  <a:schemeClr val="bg1"/>
                </a:solidFill>
                <a:latin typeface="HG丸ｺﾞｼｯｸM-PRO" panose="020F0600000000000000" pitchFamily="50" charset="-128"/>
                <a:ea typeface="HG丸ｺﾞｼｯｸM-PRO" panose="020F0600000000000000" pitchFamily="50" charset="-128"/>
              </a:rPr>
              <a:t>Painter</a:t>
            </a:r>
          </a:p>
        </p:txBody>
      </p:sp>
    </p:spTree>
    <p:extLst>
      <p:ext uri="{BB962C8B-B14F-4D97-AF65-F5344CB8AC3E}">
        <p14:creationId xmlns:p14="http://schemas.microsoft.com/office/powerpoint/2010/main" val="1184318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A0FA97A2-615D-C781-BDAB-FDA345B91800}"/>
              </a:ext>
            </a:extLst>
          </p:cNvPr>
          <p:cNvSpPr/>
          <p:nvPr/>
        </p:nvSpPr>
        <p:spPr>
          <a:xfrm>
            <a:off x="90535" y="0"/>
            <a:ext cx="6862528" cy="6781046"/>
          </a:xfrm>
          <a:prstGeom prst="roundRect">
            <a:avLst>
              <a:gd name="adj" fmla="val 9726"/>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600" dirty="0">
                <a:latin typeface="HGP行書体" panose="03000600000000000000" pitchFamily="66" charset="-128"/>
                <a:ea typeface="HGP行書体" panose="03000600000000000000" pitchFamily="66" charset="-128"/>
              </a:rPr>
              <a:t>帝国軍</a:t>
            </a:r>
          </a:p>
        </p:txBody>
      </p:sp>
      <p:sp>
        <p:nvSpPr>
          <p:cNvPr id="4" name="四角形: 角を丸くする 3">
            <a:extLst>
              <a:ext uri="{FF2B5EF4-FFF2-40B4-BE49-F238E27FC236}">
                <a16:creationId xmlns:a16="http://schemas.microsoft.com/office/drawing/2014/main" id="{1557D792-B86C-94AE-A9AC-E2C013AE137F}"/>
              </a:ext>
            </a:extLst>
          </p:cNvPr>
          <p:cNvSpPr/>
          <p:nvPr/>
        </p:nvSpPr>
        <p:spPr>
          <a:xfrm>
            <a:off x="7659231" y="2951429"/>
            <a:ext cx="4152521" cy="2252049"/>
          </a:xfrm>
          <a:custGeom>
            <a:avLst/>
            <a:gdLst>
              <a:gd name="connsiteX0" fmla="*/ 0 w 4152521"/>
              <a:gd name="connsiteY0" fmla="*/ 375349 h 2252049"/>
              <a:gd name="connsiteX1" fmla="*/ 375349 w 4152521"/>
              <a:gd name="connsiteY1" fmla="*/ 0 h 2252049"/>
              <a:gd name="connsiteX2" fmla="*/ 942320 w 4152521"/>
              <a:gd name="connsiteY2" fmla="*/ 0 h 2252049"/>
              <a:gd name="connsiteX3" fmla="*/ 1509290 w 4152521"/>
              <a:gd name="connsiteY3" fmla="*/ 0 h 2252049"/>
              <a:gd name="connsiteX4" fmla="*/ 2110279 w 4152521"/>
              <a:gd name="connsiteY4" fmla="*/ 0 h 2252049"/>
              <a:gd name="connsiteX5" fmla="*/ 2745286 w 4152521"/>
              <a:gd name="connsiteY5" fmla="*/ 0 h 2252049"/>
              <a:gd name="connsiteX6" fmla="*/ 3278238 w 4152521"/>
              <a:gd name="connsiteY6" fmla="*/ 0 h 2252049"/>
              <a:gd name="connsiteX7" fmla="*/ 3777172 w 4152521"/>
              <a:gd name="connsiteY7" fmla="*/ 0 h 2252049"/>
              <a:gd name="connsiteX8" fmla="*/ 4152521 w 4152521"/>
              <a:gd name="connsiteY8" fmla="*/ 375349 h 2252049"/>
              <a:gd name="connsiteX9" fmla="*/ 4152521 w 4152521"/>
              <a:gd name="connsiteY9" fmla="*/ 860786 h 2252049"/>
              <a:gd name="connsiteX10" fmla="*/ 4152521 w 4152521"/>
              <a:gd name="connsiteY10" fmla="*/ 1316196 h 2252049"/>
              <a:gd name="connsiteX11" fmla="*/ 4152521 w 4152521"/>
              <a:gd name="connsiteY11" fmla="*/ 1876700 h 2252049"/>
              <a:gd name="connsiteX12" fmla="*/ 3777172 w 4152521"/>
              <a:gd name="connsiteY12" fmla="*/ 2252049 h 2252049"/>
              <a:gd name="connsiteX13" fmla="*/ 3278238 w 4152521"/>
              <a:gd name="connsiteY13" fmla="*/ 2252049 h 2252049"/>
              <a:gd name="connsiteX14" fmla="*/ 2813322 w 4152521"/>
              <a:gd name="connsiteY14" fmla="*/ 2252049 h 2252049"/>
              <a:gd name="connsiteX15" fmla="*/ 2212333 w 4152521"/>
              <a:gd name="connsiteY15" fmla="*/ 2252049 h 2252049"/>
              <a:gd name="connsiteX16" fmla="*/ 1747418 w 4152521"/>
              <a:gd name="connsiteY16" fmla="*/ 2252049 h 2252049"/>
              <a:gd name="connsiteX17" fmla="*/ 1146429 w 4152521"/>
              <a:gd name="connsiteY17" fmla="*/ 2252049 h 2252049"/>
              <a:gd name="connsiteX18" fmla="*/ 375349 w 4152521"/>
              <a:gd name="connsiteY18" fmla="*/ 2252049 h 2252049"/>
              <a:gd name="connsiteX19" fmla="*/ 0 w 4152521"/>
              <a:gd name="connsiteY19" fmla="*/ 1876700 h 2252049"/>
              <a:gd name="connsiteX20" fmla="*/ 0 w 4152521"/>
              <a:gd name="connsiteY20" fmla="*/ 1361236 h 2252049"/>
              <a:gd name="connsiteX21" fmla="*/ 0 w 4152521"/>
              <a:gd name="connsiteY21" fmla="*/ 905826 h 2252049"/>
              <a:gd name="connsiteX22" fmla="*/ 0 w 4152521"/>
              <a:gd name="connsiteY22" fmla="*/ 375349 h 2252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52521" h="2252049" fill="none" extrusionOk="0">
                <a:moveTo>
                  <a:pt x="0" y="375349"/>
                </a:moveTo>
                <a:cubicBezTo>
                  <a:pt x="-25101" y="187110"/>
                  <a:pt x="158631" y="-36141"/>
                  <a:pt x="375349" y="0"/>
                </a:cubicBezTo>
                <a:cubicBezTo>
                  <a:pt x="557773" y="-58184"/>
                  <a:pt x="766344" y="31558"/>
                  <a:pt x="942320" y="0"/>
                </a:cubicBezTo>
                <a:cubicBezTo>
                  <a:pt x="1118296" y="-31558"/>
                  <a:pt x="1271900" y="49983"/>
                  <a:pt x="1509290" y="0"/>
                </a:cubicBezTo>
                <a:cubicBezTo>
                  <a:pt x="1746680" y="-49983"/>
                  <a:pt x="1981984" y="65405"/>
                  <a:pt x="2110279" y="0"/>
                </a:cubicBezTo>
                <a:cubicBezTo>
                  <a:pt x="2238574" y="-65405"/>
                  <a:pt x="2505340" y="49859"/>
                  <a:pt x="2745286" y="0"/>
                </a:cubicBezTo>
                <a:cubicBezTo>
                  <a:pt x="2985232" y="-49859"/>
                  <a:pt x="3066499" y="45807"/>
                  <a:pt x="3278238" y="0"/>
                </a:cubicBezTo>
                <a:cubicBezTo>
                  <a:pt x="3489977" y="-45807"/>
                  <a:pt x="3618307" y="57536"/>
                  <a:pt x="3777172" y="0"/>
                </a:cubicBezTo>
                <a:cubicBezTo>
                  <a:pt x="3975823" y="-39242"/>
                  <a:pt x="4172253" y="154301"/>
                  <a:pt x="4152521" y="375349"/>
                </a:cubicBezTo>
                <a:cubicBezTo>
                  <a:pt x="4165519" y="588062"/>
                  <a:pt x="4101928" y="665930"/>
                  <a:pt x="4152521" y="860786"/>
                </a:cubicBezTo>
                <a:cubicBezTo>
                  <a:pt x="4203114" y="1055642"/>
                  <a:pt x="4135111" y="1147784"/>
                  <a:pt x="4152521" y="1316196"/>
                </a:cubicBezTo>
                <a:cubicBezTo>
                  <a:pt x="4169931" y="1484608"/>
                  <a:pt x="4098971" y="1679761"/>
                  <a:pt x="4152521" y="1876700"/>
                </a:cubicBezTo>
                <a:cubicBezTo>
                  <a:pt x="4131052" y="2117758"/>
                  <a:pt x="3960316" y="2258734"/>
                  <a:pt x="3777172" y="2252049"/>
                </a:cubicBezTo>
                <a:cubicBezTo>
                  <a:pt x="3548713" y="2296282"/>
                  <a:pt x="3461180" y="2209322"/>
                  <a:pt x="3278238" y="2252049"/>
                </a:cubicBezTo>
                <a:cubicBezTo>
                  <a:pt x="3095296" y="2294776"/>
                  <a:pt x="2961842" y="2251296"/>
                  <a:pt x="2813322" y="2252049"/>
                </a:cubicBezTo>
                <a:cubicBezTo>
                  <a:pt x="2664802" y="2252802"/>
                  <a:pt x="2484706" y="2246675"/>
                  <a:pt x="2212333" y="2252049"/>
                </a:cubicBezTo>
                <a:cubicBezTo>
                  <a:pt x="1939960" y="2257423"/>
                  <a:pt x="1941669" y="2237961"/>
                  <a:pt x="1747418" y="2252049"/>
                </a:cubicBezTo>
                <a:cubicBezTo>
                  <a:pt x="1553167" y="2266137"/>
                  <a:pt x="1372164" y="2219364"/>
                  <a:pt x="1146429" y="2252049"/>
                </a:cubicBezTo>
                <a:cubicBezTo>
                  <a:pt x="920694" y="2284734"/>
                  <a:pt x="559179" y="2238195"/>
                  <a:pt x="375349" y="2252049"/>
                </a:cubicBezTo>
                <a:cubicBezTo>
                  <a:pt x="162315" y="2295214"/>
                  <a:pt x="-2605" y="2075471"/>
                  <a:pt x="0" y="1876700"/>
                </a:cubicBezTo>
                <a:cubicBezTo>
                  <a:pt x="-2506" y="1743930"/>
                  <a:pt x="49843" y="1605882"/>
                  <a:pt x="0" y="1361236"/>
                </a:cubicBezTo>
                <a:cubicBezTo>
                  <a:pt x="-49843" y="1116590"/>
                  <a:pt x="15586" y="1008894"/>
                  <a:pt x="0" y="905826"/>
                </a:cubicBezTo>
                <a:cubicBezTo>
                  <a:pt x="-15586" y="802758"/>
                  <a:pt x="51675" y="623994"/>
                  <a:pt x="0" y="375349"/>
                </a:cubicBezTo>
                <a:close/>
              </a:path>
              <a:path w="4152521" h="2252049" stroke="0" extrusionOk="0">
                <a:moveTo>
                  <a:pt x="0" y="375349"/>
                </a:moveTo>
                <a:cubicBezTo>
                  <a:pt x="-56807" y="175065"/>
                  <a:pt x="154136" y="32304"/>
                  <a:pt x="375349" y="0"/>
                </a:cubicBezTo>
                <a:cubicBezTo>
                  <a:pt x="536161" y="-55404"/>
                  <a:pt x="704558" y="27918"/>
                  <a:pt x="874283" y="0"/>
                </a:cubicBezTo>
                <a:cubicBezTo>
                  <a:pt x="1044008" y="-27918"/>
                  <a:pt x="1165195" y="17661"/>
                  <a:pt x="1339199" y="0"/>
                </a:cubicBezTo>
                <a:cubicBezTo>
                  <a:pt x="1513203" y="-17661"/>
                  <a:pt x="1739370" y="23123"/>
                  <a:pt x="1906169" y="0"/>
                </a:cubicBezTo>
                <a:cubicBezTo>
                  <a:pt x="2072968" y="-23123"/>
                  <a:pt x="2228971" y="42752"/>
                  <a:pt x="2507158" y="0"/>
                </a:cubicBezTo>
                <a:cubicBezTo>
                  <a:pt x="2785345" y="-42752"/>
                  <a:pt x="2911916" y="60616"/>
                  <a:pt x="3108147" y="0"/>
                </a:cubicBezTo>
                <a:cubicBezTo>
                  <a:pt x="3304378" y="-60616"/>
                  <a:pt x="3505151" y="61601"/>
                  <a:pt x="3777172" y="0"/>
                </a:cubicBezTo>
                <a:cubicBezTo>
                  <a:pt x="3959478" y="35757"/>
                  <a:pt x="4143492" y="180873"/>
                  <a:pt x="4152521" y="375349"/>
                </a:cubicBezTo>
                <a:cubicBezTo>
                  <a:pt x="4196574" y="582725"/>
                  <a:pt x="4142401" y="645146"/>
                  <a:pt x="4152521" y="890813"/>
                </a:cubicBezTo>
                <a:cubicBezTo>
                  <a:pt x="4162641" y="1136480"/>
                  <a:pt x="4109418" y="1133716"/>
                  <a:pt x="4152521" y="1346223"/>
                </a:cubicBezTo>
                <a:cubicBezTo>
                  <a:pt x="4195624" y="1558730"/>
                  <a:pt x="4109969" y="1730188"/>
                  <a:pt x="4152521" y="1876700"/>
                </a:cubicBezTo>
                <a:cubicBezTo>
                  <a:pt x="4161888" y="2128173"/>
                  <a:pt x="3978163" y="2241132"/>
                  <a:pt x="3777172" y="2252049"/>
                </a:cubicBezTo>
                <a:cubicBezTo>
                  <a:pt x="3561843" y="2273442"/>
                  <a:pt x="3527688" y="2219668"/>
                  <a:pt x="3278238" y="2252049"/>
                </a:cubicBezTo>
                <a:cubicBezTo>
                  <a:pt x="3028788" y="2284430"/>
                  <a:pt x="2806622" y="2220776"/>
                  <a:pt x="2643231" y="2252049"/>
                </a:cubicBezTo>
                <a:cubicBezTo>
                  <a:pt x="2479840" y="2283322"/>
                  <a:pt x="2237603" y="2245762"/>
                  <a:pt x="2076261" y="2252049"/>
                </a:cubicBezTo>
                <a:cubicBezTo>
                  <a:pt x="1914919" y="2258336"/>
                  <a:pt x="1579193" y="2250351"/>
                  <a:pt x="1441254" y="2252049"/>
                </a:cubicBezTo>
                <a:cubicBezTo>
                  <a:pt x="1303315" y="2253747"/>
                  <a:pt x="1141848" y="2251264"/>
                  <a:pt x="942320" y="2252049"/>
                </a:cubicBezTo>
                <a:cubicBezTo>
                  <a:pt x="742792" y="2252834"/>
                  <a:pt x="505194" y="2199822"/>
                  <a:pt x="375349" y="2252049"/>
                </a:cubicBezTo>
                <a:cubicBezTo>
                  <a:pt x="228751" y="2252060"/>
                  <a:pt x="8911" y="2031656"/>
                  <a:pt x="0" y="1876700"/>
                </a:cubicBezTo>
                <a:cubicBezTo>
                  <a:pt x="-7569" y="1750889"/>
                  <a:pt x="23852" y="1470633"/>
                  <a:pt x="0" y="1361236"/>
                </a:cubicBezTo>
                <a:cubicBezTo>
                  <a:pt x="-23852" y="1251839"/>
                  <a:pt x="46907" y="1021096"/>
                  <a:pt x="0" y="905826"/>
                </a:cubicBezTo>
                <a:cubicBezTo>
                  <a:pt x="-46907" y="790556"/>
                  <a:pt x="30682" y="536475"/>
                  <a:pt x="0" y="375349"/>
                </a:cubicBezTo>
                <a:close/>
              </a:path>
            </a:pathLst>
          </a:custGeom>
          <a:solidFill>
            <a:srgbClr val="FF0000"/>
          </a:solidFill>
          <a:ln w="76200">
            <a:solidFill>
              <a:schemeClr val="bg1"/>
            </a:solidFill>
            <a:extLst>
              <a:ext uri="{C807C97D-BFC1-408E-A445-0C87EB9F89A2}">
                <ask:lineSketchStyleProps xmlns:ask="http://schemas.microsoft.com/office/drawing/2018/sketchyshapes" sd="887639394">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800" dirty="0">
                <a:latin typeface="HGP行書体" panose="03000600000000000000" pitchFamily="66" charset="-128"/>
                <a:ea typeface="HGP行書体" panose="03000600000000000000" pitchFamily="66" charset="-128"/>
              </a:rPr>
              <a:t>連邦</a:t>
            </a:r>
            <a:r>
              <a:rPr kumimoji="1" lang="ja-JP" altLang="en-US" sz="8800" dirty="0">
                <a:latin typeface="HGP行書体" panose="03000600000000000000" pitchFamily="66" charset="-128"/>
                <a:ea typeface="HGP行書体" panose="03000600000000000000" pitchFamily="66" charset="-128"/>
              </a:rPr>
              <a:t>軍</a:t>
            </a:r>
          </a:p>
        </p:txBody>
      </p:sp>
      <p:pic>
        <p:nvPicPr>
          <p:cNvPr id="2052" name="Picture 4" descr="孫権のイラスト">
            <a:extLst>
              <a:ext uri="{FF2B5EF4-FFF2-40B4-BE49-F238E27FC236}">
                <a16:creationId xmlns:a16="http://schemas.microsoft.com/office/drawing/2014/main" id="{5FB73682-DBDB-A645-13E1-276985E16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0913" y="76954"/>
            <a:ext cx="1421772" cy="14217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王様のライオンのキャラクター">
            <a:extLst>
              <a:ext uri="{FF2B5EF4-FFF2-40B4-BE49-F238E27FC236}">
                <a16:creationId xmlns:a16="http://schemas.microsoft.com/office/drawing/2014/main" id="{83742A15-D0CC-9ED4-B139-4E93AB7D2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324" y="3206423"/>
            <a:ext cx="2381365" cy="311289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学生運動のイラスト">
            <a:extLst>
              <a:ext uri="{FF2B5EF4-FFF2-40B4-BE49-F238E27FC236}">
                <a16:creationId xmlns:a16="http://schemas.microsoft.com/office/drawing/2014/main" id="{065B613D-EB2A-6020-44CF-8C252D0B8A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5452" y="25507"/>
            <a:ext cx="3914056" cy="374879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VS」のイラスト文字">
            <a:extLst>
              <a:ext uri="{FF2B5EF4-FFF2-40B4-BE49-F238E27FC236}">
                <a16:creationId xmlns:a16="http://schemas.microsoft.com/office/drawing/2014/main" id="{77606F0F-D26A-2F98-EF76-02A6A80854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8277" y="3035266"/>
            <a:ext cx="2557513" cy="2084373"/>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魚をくわえて走る猫のイラスト">
            <a:extLst>
              <a:ext uri="{FF2B5EF4-FFF2-40B4-BE49-F238E27FC236}">
                <a16:creationId xmlns:a16="http://schemas.microsoft.com/office/drawing/2014/main" id="{9B055027-72E6-CF2F-2289-78BC374611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0233" y="5361676"/>
            <a:ext cx="1559697" cy="155969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エアガンで猿と戦う主婦のイラスト">
            <a:extLst>
              <a:ext uri="{FF2B5EF4-FFF2-40B4-BE49-F238E27FC236}">
                <a16:creationId xmlns:a16="http://schemas.microsoft.com/office/drawing/2014/main" id="{FFD192BA-D9E2-9454-B38A-2141181BC6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1958" y="4523072"/>
            <a:ext cx="2442277" cy="2276202"/>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ドル袋のイラスト（お金）">
            <a:extLst>
              <a:ext uri="{FF2B5EF4-FFF2-40B4-BE49-F238E27FC236}">
                <a16:creationId xmlns:a16="http://schemas.microsoft.com/office/drawing/2014/main" id="{E01ABB41-48D4-808B-C621-B77DC34AE8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7584" y="5022883"/>
            <a:ext cx="1519797" cy="1656454"/>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虹色の鉱石のイラスト（台座付き）">
            <a:extLst>
              <a:ext uri="{FF2B5EF4-FFF2-40B4-BE49-F238E27FC236}">
                <a16:creationId xmlns:a16="http://schemas.microsoft.com/office/drawing/2014/main" id="{F963752D-89EA-28FE-C7DC-6D46E3CE5E8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0913" y="2714009"/>
            <a:ext cx="982489" cy="122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4078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2023</a:t>
            </a:r>
            <a:r>
              <a:rPr kumimoji="1" lang="ja-JP" altLang="en-US" sz="3200" b="1" dirty="0">
                <a:solidFill>
                  <a:schemeClr val="bg1"/>
                </a:solidFill>
                <a:latin typeface="ADLaM Display" panose="02010000000000000000" pitchFamily="2" charset="0"/>
                <a:ea typeface="HG丸ｺﾞｼｯｸM-PRO" panose="020F0600000000000000" pitchFamily="50" charset="-128"/>
                <a:cs typeface="ADLaM Display" panose="02010000000000000000" pitchFamily="2" charset="0"/>
              </a:rPr>
              <a:t>年</a:t>
            </a:r>
            <a:r>
              <a:rPr kumimoji="1" lang="en-US" altLang="ja-JP" sz="3200" b="1" dirty="0">
                <a:solidFill>
                  <a:schemeClr val="bg1"/>
                </a:solidFill>
                <a:latin typeface="72 Black" panose="020B0A04030603020204" pitchFamily="34" charset="0"/>
                <a:ea typeface="HG丸ｺﾞｼｯｸM-PRO" panose="020F0600000000000000" pitchFamily="50" charset="-128"/>
                <a:cs typeface="72 Black" panose="020B0A04030603020204" pitchFamily="34" charset="0"/>
              </a:rPr>
              <a:t>12</a:t>
            </a:r>
            <a:r>
              <a:rPr kumimoji="1" lang="ja-JP" altLang="en-US" sz="3200" b="1" dirty="0">
                <a:solidFill>
                  <a:schemeClr val="bg1"/>
                </a:solidFill>
                <a:latin typeface="72 Black" panose="020B0A04030603020204" pitchFamily="34" charset="0"/>
                <a:ea typeface="HG丸ｺﾞｼｯｸM-PRO" panose="020F0600000000000000" pitchFamily="50" charset="-128"/>
                <a:cs typeface="72 Black" panose="020B0A04030603020204" pitchFamily="34" charset="0"/>
              </a:rPr>
              <a:t>月</a:t>
            </a:r>
            <a:r>
              <a:rPr kumimoji="1" lang="en-US" altLang="ja-JP" sz="3200" b="1" dirty="0">
                <a:solidFill>
                  <a:schemeClr val="bg1"/>
                </a:solidFill>
                <a:latin typeface="72 Black" panose="020B0A04030603020204" pitchFamily="34" charset="0"/>
                <a:ea typeface="HG丸ｺﾞｼｯｸM-PRO" panose="020F0600000000000000" pitchFamily="50" charset="-128"/>
                <a:cs typeface="72 Black" panose="020B0A04030603020204" pitchFamily="34" charset="0"/>
              </a:rPr>
              <a:t>27</a:t>
            </a:r>
            <a:r>
              <a:rPr kumimoji="1" lang="ja-JP" altLang="en-US" sz="3200" b="1" dirty="0">
                <a:solidFill>
                  <a:schemeClr val="bg1"/>
                </a:solidFill>
                <a:latin typeface="72 Black" panose="020B0A04030603020204" pitchFamily="34" charset="0"/>
                <a:ea typeface="HG丸ｺﾞｼｯｸM-PRO" panose="020F0600000000000000" pitchFamily="50" charset="-128"/>
                <a:cs typeface="72 Black" panose="020B0A04030603020204" pitchFamily="34" charset="0"/>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kumimoji="1" lang="en-US" altLang="ja-JP" sz="3200" b="1" dirty="0" err="1">
                <a:solidFill>
                  <a:schemeClr val="bg1"/>
                </a:solidFill>
                <a:latin typeface="HG丸ｺﾞｼｯｸM-PRO" panose="020F0600000000000000" pitchFamily="50" charset="-128"/>
                <a:ea typeface="HG丸ｺﾞｼｯｸM-PRO" panose="020F0600000000000000" pitchFamily="50" charset="-128"/>
              </a:rPr>
              <a:t>Elyza</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 Japanese 13B</a:t>
            </a:r>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16671553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2024</a:t>
            </a:r>
            <a:r>
              <a:rPr kumimoji="1" lang="ja-JP" altLang="en-US" sz="3200" b="1" dirty="0">
                <a:solidFill>
                  <a:schemeClr val="bg1"/>
                </a:solidFill>
                <a:latin typeface="ADLaM Display" panose="02010000000000000000" pitchFamily="2" charset="0"/>
                <a:ea typeface="HG丸ｺﾞｼｯｸM-PRO" panose="020F0600000000000000" pitchFamily="50" charset="-128"/>
                <a:cs typeface="ADLaM Display" panose="02010000000000000000" pitchFamily="2" charset="0"/>
              </a:rPr>
              <a:t>年</a:t>
            </a:r>
            <a:r>
              <a:rPr kumimoji="1" lang="ja-JP" altLang="en-US" sz="3200" b="1" dirty="0">
                <a:solidFill>
                  <a:schemeClr val="bg1"/>
                </a:solidFill>
                <a:latin typeface="72 Black" panose="020B0A04030603020204" pitchFamily="34" charset="0"/>
                <a:ea typeface="HG丸ｺﾞｼｯｸM-PRO" panose="020F0600000000000000" pitchFamily="50" charset="-128"/>
                <a:cs typeface="72 Black" panose="020B0A04030603020204" pitchFamily="34" charset="0"/>
              </a:rPr>
              <a:t>月日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endParaRPr kumimoji="1"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40042645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2024</a:t>
            </a:r>
            <a:r>
              <a:rPr kumimoji="1" lang="ja-JP" altLang="en-US" sz="3200" b="1" dirty="0">
                <a:solidFill>
                  <a:schemeClr val="bg1"/>
                </a:solidFill>
                <a:latin typeface="ADLaM Display" panose="02010000000000000000" pitchFamily="2" charset="0"/>
                <a:ea typeface="HG丸ｺﾞｼｯｸM-PRO" panose="020F0600000000000000" pitchFamily="50" charset="-128"/>
                <a:cs typeface="ADLaM Display" panose="02010000000000000000" pitchFamily="2" charset="0"/>
              </a:rPr>
              <a:t>年</a:t>
            </a:r>
            <a:r>
              <a:rPr lang="en-US" altLang="ja-JP" sz="3200" b="1" dirty="0">
                <a:solidFill>
                  <a:schemeClr val="bg1"/>
                </a:solidFill>
                <a:latin typeface="72 Black" panose="020B0A04030603020204" pitchFamily="34" charset="0"/>
                <a:ea typeface="HG丸ｺﾞｼｯｸM-PRO" panose="020F0600000000000000" pitchFamily="50" charset="-128"/>
                <a:cs typeface="72 Black" panose="020B0A04030603020204" pitchFamily="34" charset="0"/>
              </a:rPr>
              <a:t>2</a:t>
            </a:r>
            <a:r>
              <a:rPr kumimoji="1" lang="ja-JP" altLang="en-US" sz="3200" b="1" dirty="0">
                <a:solidFill>
                  <a:schemeClr val="bg1"/>
                </a:solidFill>
                <a:latin typeface="72 Black" panose="020B0A04030603020204" pitchFamily="34" charset="0"/>
                <a:ea typeface="HG丸ｺﾞｼｯｸM-PRO" panose="020F0600000000000000" pitchFamily="50" charset="-128"/>
                <a:cs typeface="72 Black" panose="020B0A04030603020204" pitchFamily="34" charset="0"/>
              </a:rPr>
              <a:t>月</a:t>
            </a:r>
            <a:r>
              <a:rPr kumimoji="1" lang="en-US" altLang="ja-JP" sz="3200" b="1" dirty="0">
                <a:solidFill>
                  <a:schemeClr val="bg1"/>
                </a:solidFill>
                <a:latin typeface="72 Black" panose="020B0A04030603020204" pitchFamily="34" charset="0"/>
                <a:ea typeface="HG丸ｺﾞｼｯｸM-PRO" panose="020F0600000000000000" pitchFamily="50" charset="-128"/>
                <a:cs typeface="72 Black" panose="020B0A04030603020204" pitchFamily="34" charset="0"/>
              </a:rPr>
              <a:t>23</a:t>
            </a:r>
            <a:r>
              <a:rPr kumimoji="1" lang="ja-JP" altLang="en-US" sz="3200" b="1" dirty="0">
                <a:solidFill>
                  <a:schemeClr val="bg1"/>
                </a:solidFill>
                <a:latin typeface="72 Black" panose="020B0A04030603020204" pitchFamily="34" charset="0"/>
                <a:ea typeface="HG丸ｺﾞｼｯｸM-PRO" panose="020F0600000000000000" pitchFamily="50" charset="-128"/>
                <a:cs typeface="72 Black" panose="020B0A04030603020204" pitchFamily="34" charset="0"/>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lang="en-US" altLang="ja-JP" sz="3200" b="1" dirty="0">
                <a:solidFill>
                  <a:schemeClr val="bg1"/>
                </a:solidFill>
                <a:latin typeface="HG丸ｺﾞｼｯｸM-PRO" panose="020F0600000000000000" pitchFamily="50" charset="-128"/>
                <a:ea typeface="HG丸ｺﾞｼｯｸM-PRO" panose="020F0600000000000000" pitchFamily="50" charset="-128"/>
              </a:rPr>
              <a:t>Stable Diffusion 3</a:t>
            </a:r>
          </a:p>
        </p:txBody>
      </p:sp>
      <p:pic>
        <p:nvPicPr>
          <p:cNvPr id="13316" name="Picture 4" descr="Stable Diffusion 3">
            <a:extLst>
              <a:ext uri="{FF2B5EF4-FFF2-40B4-BE49-F238E27FC236}">
                <a16:creationId xmlns:a16="http://schemas.microsoft.com/office/drawing/2014/main" id="{424448F7-845E-7B0D-3E78-85D407CD9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03" y="639394"/>
            <a:ext cx="3813817" cy="2179324"/>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F39E6139-7BBD-B1AE-687C-8930800280B7}"/>
              </a:ext>
            </a:extLst>
          </p:cNvPr>
          <p:cNvPicPr>
            <a:picLocks noChangeAspect="1"/>
          </p:cNvPicPr>
          <p:nvPr/>
        </p:nvPicPr>
        <p:blipFill>
          <a:blip r:embed="rId4"/>
          <a:stretch>
            <a:fillRect/>
          </a:stretch>
        </p:blipFill>
        <p:spPr>
          <a:xfrm>
            <a:off x="0" y="2827938"/>
            <a:ext cx="12192000" cy="4030062"/>
          </a:xfrm>
          <a:prstGeom prst="rect">
            <a:avLst/>
          </a:prstGeom>
        </p:spPr>
      </p:pic>
      <p:pic>
        <p:nvPicPr>
          <p:cNvPr id="9" name="図 8">
            <a:extLst>
              <a:ext uri="{FF2B5EF4-FFF2-40B4-BE49-F238E27FC236}">
                <a16:creationId xmlns:a16="http://schemas.microsoft.com/office/drawing/2014/main" id="{1A2827C6-B37F-7C8F-E1EF-FE4A87177C71}"/>
              </a:ext>
            </a:extLst>
          </p:cNvPr>
          <p:cNvPicPr>
            <a:picLocks noChangeAspect="1"/>
          </p:cNvPicPr>
          <p:nvPr/>
        </p:nvPicPr>
        <p:blipFill>
          <a:blip r:embed="rId5"/>
          <a:stretch>
            <a:fillRect/>
          </a:stretch>
        </p:blipFill>
        <p:spPr>
          <a:xfrm>
            <a:off x="4026315" y="584775"/>
            <a:ext cx="7654659" cy="2233943"/>
          </a:xfrm>
          <a:prstGeom prst="rect">
            <a:avLst/>
          </a:prstGeom>
        </p:spPr>
      </p:pic>
    </p:spTree>
    <p:extLst>
      <p:ext uri="{BB962C8B-B14F-4D97-AF65-F5344CB8AC3E}">
        <p14:creationId xmlns:p14="http://schemas.microsoft.com/office/powerpoint/2010/main" val="20680866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2024</a:t>
            </a:r>
            <a:r>
              <a:rPr kumimoji="1" lang="ja-JP" altLang="en-US" sz="3200" b="1" dirty="0">
                <a:solidFill>
                  <a:schemeClr val="bg1"/>
                </a:solidFill>
                <a:latin typeface="ADLaM Display" panose="02010000000000000000" pitchFamily="2" charset="0"/>
                <a:ea typeface="HG丸ｺﾞｼｯｸM-PRO" panose="020F0600000000000000" pitchFamily="50" charset="-128"/>
                <a:cs typeface="ADLaM Display" panose="02010000000000000000" pitchFamily="2" charset="0"/>
              </a:rPr>
              <a:t>年</a:t>
            </a:r>
            <a:r>
              <a:rPr lang="en-US" altLang="ja-JP" sz="3200" b="1" dirty="0">
                <a:solidFill>
                  <a:schemeClr val="bg1"/>
                </a:solidFill>
                <a:latin typeface="72 Black" panose="020B0A04030603020204" pitchFamily="34" charset="0"/>
                <a:ea typeface="HG丸ｺﾞｼｯｸM-PRO" panose="020F0600000000000000" pitchFamily="50" charset="-128"/>
                <a:cs typeface="72 Black" panose="020B0A04030603020204" pitchFamily="34" charset="0"/>
              </a:rPr>
              <a:t>2</a:t>
            </a:r>
            <a:r>
              <a:rPr kumimoji="1" lang="ja-JP" altLang="en-US" sz="3200" b="1" dirty="0">
                <a:solidFill>
                  <a:schemeClr val="bg1"/>
                </a:solidFill>
                <a:latin typeface="72 Black" panose="020B0A04030603020204" pitchFamily="34" charset="0"/>
                <a:ea typeface="HG丸ｺﾞｼｯｸM-PRO" panose="020F0600000000000000" pitchFamily="50" charset="-128"/>
                <a:cs typeface="72 Black" panose="020B0A04030603020204" pitchFamily="34" charset="0"/>
              </a:rPr>
              <a:t>月</a:t>
            </a:r>
            <a:r>
              <a:rPr kumimoji="1" lang="en-US" altLang="ja-JP" sz="3200" b="1" dirty="0">
                <a:solidFill>
                  <a:schemeClr val="bg1"/>
                </a:solidFill>
                <a:latin typeface="72 Black" panose="020B0A04030603020204" pitchFamily="34" charset="0"/>
                <a:ea typeface="HG丸ｺﾞｼｯｸM-PRO" panose="020F0600000000000000" pitchFamily="50" charset="-128"/>
                <a:cs typeface="72 Black" panose="020B0A04030603020204" pitchFamily="34" charset="0"/>
              </a:rPr>
              <a:t>23</a:t>
            </a:r>
            <a:r>
              <a:rPr kumimoji="1" lang="ja-JP" altLang="en-US" sz="3200" b="1" dirty="0">
                <a:solidFill>
                  <a:schemeClr val="bg1"/>
                </a:solidFill>
                <a:latin typeface="72 Black" panose="020B0A04030603020204" pitchFamily="34" charset="0"/>
                <a:ea typeface="HG丸ｺﾞｼｯｸM-PRO" panose="020F0600000000000000" pitchFamily="50" charset="-128"/>
                <a:cs typeface="72 Black" panose="020B0A04030603020204" pitchFamily="34" charset="0"/>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lang="en-US" altLang="ja-JP" sz="3200" b="1" dirty="0">
                <a:solidFill>
                  <a:schemeClr val="bg1"/>
                </a:solidFill>
                <a:latin typeface="HG丸ｺﾞｼｯｸM-PRO" panose="020F0600000000000000" pitchFamily="50" charset="-128"/>
                <a:ea typeface="HG丸ｺﾞｼｯｸM-PRO" panose="020F0600000000000000" pitchFamily="50" charset="-128"/>
              </a:rPr>
              <a:t>Stable Diffusion 3</a:t>
            </a:r>
          </a:p>
        </p:txBody>
      </p:sp>
      <p:pic>
        <p:nvPicPr>
          <p:cNvPr id="6" name="図 5">
            <a:extLst>
              <a:ext uri="{FF2B5EF4-FFF2-40B4-BE49-F238E27FC236}">
                <a16:creationId xmlns:a16="http://schemas.microsoft.com/office/drawing/2014/main" id="{2ACE46D6-C5E5-ED15-0D62-1FE9136534E9}"/>
              </a:ext>
            </a:extLst>
          </p:cNvPr>
          <p:cNvPicPr>
            <a:picLocks noChangeAspect="1"/>
          </p:cNvPicPr>
          <p:nvPr/>
        </p:nvPicPr>
        <p:blipFill>
          <a:blip r:embed="rId3"/>
          <a:stretch>
            <a:fillRect/>
          </a:stretch>
        </p:blipFill>
        <p:spPr>
          <a:xfrm>
            <a:off x="0" y="584775"/>
            <a:ext cx="12192000" cy="2906780"/>
          </a:xfrm>
          <a:prstGeom prst="rect">
            <a:avLst/>
          </a:prstGeom>
        </p:spPr>
      </p:pic>
      <p:sp>
        <p:nvSpPr>
          <p:cNvPr id="8" name="テキスト ボックス 7">
            <a:extLst>
              <a:ext uri="{FF2B5EF4-FFF2-40B4-BE49-F238E27FC236}">
                <a16:creationId xmlns:a16="http://schemas.microsoft.com/office/drawing/2014/main" id="{68121D38-0FCE-D463-CA02-F670EFD5CC8A}"/>
              </a:ext>
            </a:extLst>
          </p:cNvPr>
          <p:cNvSpPr txBox="1"/>
          <p:nvPr/>
        </p:nvSpPr>
        <p:spPr>
          <a:xfrm>
            <a:off x="450411" y="6550223"/>
            <a:ext cx="10938848" cy="307777"/>
          </a:xfrm>
          <a:prstGeom prst="rect">
            <a:avLst/>
          </a:prstGeom>
          <a:solidFill>
            <a:srgbClr val="C00000"/>
          </a:solidFill>
        </p:spPr>
        <p:txBody>
          <a:bodyPr wrap="square">
            <a:spAutoFit/>
          </a:bodyPr>
          <a:lstStyle/>
          <a:p>
            <a:r>
              <a:rPr lang="en-US" altLang="ja-JP" sz="1400" dirty="0">
                <a:solidFill>
                  <a:schemeClr val="bg1"/>
                </a:solidFill>
                <a:latin typeface="BIZ UDPゴシック" panose="020B0400000000000000" pitchFamily="50" charset="-128"/>
                <a:ea typeface="BIZ UDPゴシック" panose="020B0400000000000000" pitchFamily="50" charset="-128"/>
              </a:rPr>
              <a:t>Stable Diffusion 3</a:t>
            </a:r>
            <a:r>
              <a:rPr lang="ja-JP" altLang="en-US" sz="1400" dirty="0">
                <a:solidFill>
                  <a:schemeClr val="bg1"/>
                </a:solidFill>
                <a:latin typeface="BIZ UDPゴシック" panose="020B0400000000000000" pitchFamily="50" charset="-128"/>
                <a:ea typeface="BIZ UDPゴシック" panose="020B0400000000000000" pitchFamily="50" charset="-128"/>
              </a:rPr>
              <a:t>は、拡散トランスフォーマー・アーキテクチャとフロー・マッチングを組み合わせたモノ。</a:t>
            </a:r>
          </a:p>
        </p:txBody>
      </p:sp>
      <p:pic>
        <p:nvPicPr>
          <p:cNvPr id="11" name="図 10">
            <a:extLst>
              <a:ext uri="{FF2B5EF4-FFF2-40B4-BE49-F238E27FC236}">
                <a16:creationId xmlns:a16="http://schemas.microsoft.com/office/drawing/2014/main" id="{7E03B4A2-D81D-A4A4-1622-F4D8E00291CF}"/>
              </a:ext>
            </a:extLst>
          </p:cNvPr>
          <p:cNvPicPr>
            <a:picLocks noChangeAspect="1"/>
          </p:cNvPicPr>
          <p:nvPr/>
        </p:nvPicPr>
        <p:blipFill>
          <a:blip r:embed="rId4"/>
          <a:stretch>
            <a:fillRect/>
          </a:stretch>
        </p:blipFill>
        <p:spPr>
          <a:xfrm>
            <a:off x="1995486" y="2774042"/>
            <a:ext cx="8588015" cy="3630705"/>
          </a:xfrm>
          <a:prstGeom prst="rect">
            <a:avLst/>
          </a:prstGeom>
        </p:spPr>
      </p:pic>
      <p:pic>
        <p:nvPicPr>
          <p:cNvPr id="13" name="図 12">
            <a:extLst>
              <a:ext uri="{FF2B5EF4-FFF2-40B4-BE49-F238E27FC236}">
                <a16:creationId xmlns:a16="http://schemas.microsoft.com/office/drawing/2014/main" id="{4717F5A1-A448-3978-98FC-D592DC2E5CD3}"/>
              </a:ext>
            </a:extLst>
          </p:cNvPr>
          <p:cNvPicPr>
            <a:picLocks noChangeAspect="1"/>
          </p:cNvPicPr>
          <p:nvPr/>
        </p:nvPicPr>
        <p:blipFill>
          <a:blip r:embed="rId5"/>
          <a:stretch>
            <a:fillRect/>
          </a:stretch>
        </p:blipFill>
        <p:spPr>
          <a:xfrm>
            <a:off x="10770889" y="4237595"/>
            <a:ext cx="1421111" cy="1421111"/>
          </a:xfrm>
          <a:prstGeom prst="rect">
            <a:avLst/>
          </a:prstGeom>
        </p:spPr>
      </p:pic>
    </p:spTree>
    <p:extLst>
      <p:ext uri="{BB962C8B-B14F-4D97-AF65-F5344CB8AC3E}">
        <p14:creationId xmlns:p14="http://schemas.microsoft.com/office/powerpoint/2010/main" val="1883464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2024</a:t>
            </a:r>
            <a:r>
              <a:rPr kumimoji="1" lang="ja-JP" altLang="en-US" sz="3200" b="1" dirty="0">
                <a:solidFill>
                  <a:schemeClr val="bg1"/>
                </a:solidFill>
                <a:latin typeface="ADLaM Display" panose="02010000000000000000" pitchFamily="2" charset="0"/>
                <a:ea typeface="HG丸ｺﾞｼｯｸM-PRO" panose="020F0600000000000000" pitchFamily="50" charset="-128"/>
                <a:cs typeface="ADLaM Display" panose="02010000000000000000" pitchFamily="2" charset="0"/>
              </a:rPr>
              <a:t>年</a:t>
            </a:r>
            <a:r>
              <a:rPr lang="en-US" altLang="ja-JP" sz="3200" b="1" dirty="0">
                <a:solidFill>
                  <a:schemeClr val="bg1"/>
                </a:solidFill>
                <a:latin typeface="72 Black" panose="020B0A04030603020204" pitchFamily="34" charset="0"/>
                <a:ea typeface="HG丸ｺﾞｼｯｸM-PRO" panose="020F0600000000000000" pitchFamily="50" charset="-128"/>
                <a:cs typeface="72 Black" panose="020B0A04030603020204" pitchFamily="34" charset="0"/>
              </a:rPr>
              <a:t>2</a:t>
            </a:r>
            <a:r>
              <a:rPr kumimoji="1" lang="ja-JP" altLang="en-US" sz="3200" b="1" dirty="0">
                <a:solidFill>
                  <a:schemeClr val="bg1"/>
                </a:solidFill>
                <a:latin typeface="72 Black" panose="020B0A04030603020204" pitchFamily="34" charset="0"/>
                <a:ea typeface="HG丸ｺﾞｼｯｸM-PRO" panose="020F0600000000000000" pitchFamily="50" charset="-128"/>
                <a:cs typeface="72 Black" panose="020B0A04030603020204" pitchFamily="34" charset="0"/>
              </a:rPr>
              <a:t>月</a:t>
            </a:r>
            <a:r>
              <a:rPr kumimoji="1" lang="en-US" altLang="ja-JP" sz="3200" b="1" dirty="0">
                <a:solidFill>
                  <a:schemeClr val="bg1"/>
                </a:solidFill>
                <a:latin typeface="72 Black" panose="020B0A04030603020204" pitchFamily="34" charset="0"/>
                <a:ea typeface="HG丸ｺﾞｼｯｸM-PRO" panose="020F0600000000000000" pitchFamily="50" charset="-128"/>
                <a:cs typeface="72 Black" panose="020B0A04030603020204" pitchFamily="34" charset="0"/>
              </a:rPr>
              <a:t>27</a:t>
            </a:r>
            <a:r>
              <a:rPr kumimoji="1" lang="ja-JP" altLang="en-US" sz="3200" b="1" dirty="0">
                <a:solidFill>
                  <a:schemeClr val="bg1"/>
                </a:solidFill>
                <a:latin typeface="72 Black" panose="020B0A04030603020204" pitchFamily="34" charset="0"/>
                <a:ea typeface="HG丸ｺﾞｼｯｸM-PRO" panose="020F0600000000000000" pitchFamily="50" charset="-128"/>
                <a:cs typeface="72 Black" panose="020B0A04030603020204" pitchFamily="34" charset="0"/>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lang="en-US" altLang="ja-JP" sz="3200" b="1" dirty="0" err="1">
                <a:solidFill>
                  <a:schemeClr val="bg1"/>
                </a:solidFill>
                <a:latin typeface="HG丸ｺﾞｼｯｸM-PRO" panose="020F0600000000000000" pitchFamily="50" charset="-128"/>
                <a:ea typeface="HG丸ｺﾞｼｯｸM-PRO" panose="020F0600000000000000" pitchFamily="50" charset="-128"/>
              </a:rPr>
              <a:t>BitNet</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 1</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ビット</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LLM</a:t>
            </a:r>
          </a:p>
        </p:txBody>
      </p:sp>
    </p:spTree>
    <p:extLst>
      <p:ext uri="{BB962C8B-B14F-4D97-AF65-F5344CB8AC3E}">
        <p14:creationId xmlns:p14="http://schemas.microsoft.com/office/powerpoint/2010/main" val="27393800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ED9583-595D-FEF3-513B-6D64BA7E3FFA}"/>
              </a:ext>
            </a:extLst>
          </p:cNvPr>
          <p:cNvSpPr txBox="1"/>
          <p:nvPr/>
        </p:nvSpPr>
        <p:spPr>
          <a:xfrm>
            <a:off x="0" y="0"/>
            <a:ext cx="3990975" cy="584775"/>
          </a:xfrm>
          <a:prstGeom prst="rect">
            <a:avLst/>
          </a:prstGeom>
          <a:solidFill>
            <a:srgbClr val="002060"/>
          </a:solidFill>
        </p:spPr>
        <p:txBody>
          <a:bodyPr wrap="square" rtlCol="0">
            <a:spAutoFit/>
          </a:bodyPr>
          <a:lstStyle/>
          <a:p>
            <a:pPr algn="ctr"/>
            <a:r>
              <a:rPr kumimoji="1" lang="en-US" altLang="ja-JP" sz="32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2024</a:t>
            </a:r>
            <a:r>
              <a:rPr kumimoji="1" lang="ja-JP" altLang="en-US" sz="3200" b="1" dirty="0">
                <a:solidFill>
                  <a:schemeClr val="bg1"/>
                </a:solidFill>
                <a:latin typeface="ADLaM Display" panose="02010000000000000000" pitchFamily="2" charset="0"/>
                <a:ea typeface="HG丸ｺﾞｼｯｸM-PRO" panose="020F0600000000000000" pitchFamily="50" charset="-128"/>
                <a:cs typeface="ADLaM Display" panose="02010000000000000000" pitchFamily="2" charset="0"/>
              </a:rPr>
              <a:t>年</a:t>
            </a:r>
            <a:r>
              <a:rPr kumimoji="1" lang="en-US" altLang="ja-JP" sz="3200" b="1" dirty="0">
                <a:solidFill>
                  <a:schemeClr val="bg1"/>
                </a:solidFill>
                <a:latin typeface="ADLaM Display" panose="02010000000000000000" pitchFamily="2" charset="0"/>
                <a:ea typeface="HG丸ｺﾞｼｯｸM-PRO" panose="020F0600000000000000" pitchFamily="50" charset="-128"/>
                <a:cs typeface="ADLaM Display" panose="02010000000000000000" pitchFamily="2" charset="0"/>
              </a:rPr>
              <a:t>3</a:t>
            </a:r>
            <a:r>
              <a:rPr kumimoji="1" lang="ja-JP" altLang="en-US" sz="3200" b="1" dirty="0">
                <a:solidFill>
                  <a:schemeClr val="bg1"/>
                </a:solidFill>
                <a:latin typeface="72 Black" panose="020B0A04030603020204" pitchFamily="34" charset="0"/>
                <a:ea typeface="HG丸ｺﾞｼｯｸM-PRO" panose="020F0600000000000000" pitchFamily="50" charset="-128"/>
                <a:cs typeface="72 Black" panose="020B0A04030603020204" pitchFamily="34" charset="0"/>
              </a:rPr>
              <a:t>月</a:t>
            </a:r>
            <a:r>
              <a:rPr kumimoji="1" lang="en-US" altLang="ja-JP" sz="3200" b="1" dirty="0">
                <a:solidFill>
                  <a:schemeClr val="bg1"/>
                </a:solidFill>
                <a:latin typeface="72 Black" panose="020B0A04030603020204" pitchFamily="34" charset="0"/>
                <a:ea typeface="HG丸ｺﾞｼｯｸM-PRO" panose="020F0600000000000000" pitchFamily="50" charset="-128"/>
                <a:cs typeface="72 Black" panose="020B0A04030603020204" pitchFamily="34" charset="0"/>
              </a:rPr>
              <a:t>xx</a:t>
            </a:r>
            <a:r>
              <a:rPr kumimoji="1" lang="ja-JP" altLang="en-US" sz="3200" b="1" dirty="0">
                <a:solidFill>
                  <a:schemeClr val="bg1"/>
                </a:solidFill>
                <a:latin typeface="72 Black" panose="020B0A04030603020204" pitchFamily="34" charset="0"/>
                <a:ea typeface="HG丸ｺﾞｼｯｸM-PRO" panose="020F0600000000000000" pitchFamily="50" charset="-128"/>
                <a:cs typeface="72 Black" panose="020B0A04030603020204" pitchFamily="34" charset="0"/>
              </a:rPr>
              <a:t>日</a:t>
            </a:r>
          </a:p>
        </p:txBody>
      </p:sp>
      <p:sp>
        <p:nvSpPr>
          <p:cNvPr id="4" name="テキスト ボックス 3">
            <a:extLst>
              <a:ext uri="{FF2B5EF4-FFF2-40B4-BE49-F238E27FC236}">
                <a16:creationId xmlns:a16="http://schemas.microsoft.com/office/drawing/2014/main" id="{18C2E5C3-2D8A-D64F-5D14-8885CB402C69}"/>
              </a:ext>
            </a:extLst>
          </p:cNvPr>
          <p:cNvSpPr txBox="1"/>
          <p:nvPr/>
        </p:nvSpPr>
        <p:spPr>
          <a:xfrm>
            <a:off x="3990975" y="0"/>
            <a:ext cx="8201025" cy="584775"/>
          </a:xfrm>
          <a:prstGeom prst="rect">
            <a:avLst/>
          </a:prstGeom>
          <a:solidFill>
            <a:srgbClr val="002060"/>
          </a:solidFill>
        </p:spPr>
        <p:txBody>
          <a:bodyPr wrap="square" rtlCol="0">
            <a:spAutoFit/>
          </a:bodyPr>
          <a:lstStyle/>
          <a:p>
            <a:r>
              <a:rPr lang="ja-JP" altLang="en-US" sz="3200" b="1" dirty="0">
                <a:solidFill>
                  <a:schemeClr val="bg1"/>
                </a:solidFill>
                <a:latin typeface="HG丸ｺﾞｼｯｸM-PRO" panose="020F0600000000000000" pitchFamily="50" charset="-128"/>
                <a:ea typeface="HG丸ｺﾞｼｯｸM-PRO" panose="020F0600000000000000" pitchFamily="50" charset="-128"/>
              </a:rPr>
              <a:t>ようやく</a:t>
            </a:r>
            <a:r>
              <a:rPr lang="en-US" altLang="ja-JP" sz="3200" b="1" dirty="0" err="1">
                <a:solidFill>
                  <a:schemeClr val="bg1"/>
                </a:solidFill>
                <a:latin typeface="HG丸ｺﾞｼｯｸM-PRO" panose="020F0600000000000000" pitchFamily="50" charset="-128"/>
                <a:ea typeface="HG丸ｺﾞｼｯｸM-PRO" panose="020F0600000000000000" pitchFamily="50" charset="-128"/>
              </a:rPr>
              <a:t>Groq</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登場＠これで終了です。</a:t>
            </a:r>
            <a:endParaRPr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24604616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0" y="3198167"/>
            <a:ext cx="12192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400" dirty="0">
                <a:solidFill>
                  <a:prstClr val="white">
                    <a:lumMod val="75000"/>
                  </a:prstClr>
                </a:solidFill>
                <a:latin typeface="Verdana Pro Cond Black" panose="020B0A06030504040204" pitchFamily="34" charset="0"/>
                <a:ea typeface="Yet R" panose="02030504000101010101" pitchFamily="18" charset="-127"/>
              </a:rPr>
              <a:t>最後に</a:t>
            </a:r>
            <a:endParaRPr kumimoji="1" lang="en-US" altLang="ja-JP" sz="2400" b="0" i="0" u="none" strike="noStrike" kern="1200" cap="none" spc="0" normalizeH="0" baseline="0" noProof="0" dirty="0">
              <a:ln>
                <a:noFill/>
              </a:ln>
              <a:solidFill>
                <a:prstClr val="white">
                  <a:lumMod val="75000"/>
                </a:prstClr>
              </a:solidFill>
              <a:effectLst/>
              <a:uLnTx/>
              <a:uFillTx/>
              <a:latin typeface="Verdana Pro Cond Black" panose="020B0A06030504040204" pitchFamily="34" charset="0"/>
              <a:ea typeface="Yet R" panose="02030504000101010101" pitchFamily="18" charset="-127"/>
              <a:cs typeface="+mn-cs"/>
            </a:endParaRPr>
          </a:p>
        </p:txBody>
      </p:sp>
    </p:spTree>
    <p:extLst>
      <p:ext uri="{BB962C8B-B14F-4D97-AF65-F5344CB8AC3E}">
        <p14:creationId xmlns:p14="http://schemas.microsoft.com/office/powerpoint/2010/main" val="39649411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8C2E5C3-2D8A-D64F-5D14-8885CB402C69}"/>
              </a:ext>
            </a:extLst>
          </p:cNvPr>
          <p:cNvSpPr txBox="1"/>
          <p:nvPr/>
        </p:nvSpPr>
        <p:spPr>
          <a:xfrm>
            <a:off x="1" y="0"/>
            <a:ext cx="12192000" cy="584775"/>
          </a:xfrm>
          <a:prstGeom prst="rect">
            <a:avLst/>
          </a:prstGeom>
          <a:solidFill>
            <a:srgbClr val="002060"/>
          </a:solidFill>
        </p:spPr>
        <p:txBody>
          <a:bodyPr wrap="square" rtlCol="0">
            <a:spAutoFit/>
          </a:bodyPr>
          <a:lstStyle/>
          <a:p>
            <a:pPr algn="ctr"/>
            <a:r>
              <a:rPr lang="ja-JP" altLang="en-US" sz="3200" b="1" dirty="0">
                <a:solidFill>
                  <a:schemeClr val="bg1"/>
                </a:solidFill>
                <a:latin typeface="HG丸ｺﾞｼｯｸM-PRO" panose="020F0600000000000000" pitchFamily="50" charset="-128"/>
                <a:ea typeface="HG丸ｺﾞｼｯｸM-PRO" panose="020F0600000000000000" pitchFamily="50" charset="-128"/>
              </a:rPr>
              <a:t>汎用</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AI</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はマルチモーダル化によって実現する？</a:t>
            </a:r>
            <a:endParaRPr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7257595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8C2E5C3-2D8A-D64F-5D14-8885CB402C69}"/>
              </a:ext>
            </a:extLst>
          </p:cNvPr>
          <p:cNvSpPr txBox="1"/>
          <p:nvPr/>
        </p:nvSpPr>
        <p:spPr>
          <a:xfrm>
            <a:off x="1" y="0"/>
            <a:ext cx="12192000" cy="584775"/>
          </a:xfrm>
          <a:prstGeom prst="rect">
            <a:avLst/>
          </a:prstGeom>
          <a:solidFill>
            <a:srgbClr val="002060"/>
          </a:solidFill>
        </p:spPr>
        <p:txBody>
          <a:bodyPr wrap="square" rtlCol="0">
            <a:spAutoFit/>
          </a:bodyPr>
          <a:lstStyle/>
          <a:p>
            <a:pPr algn="ctr"/>
            <a:r>
              <a:rPr lang="ja-JP" altLang="en-US" sz="3200" b="1" dirty="0">
                <a:solidFill>
                  <a:schemeClr val="bg1"/>
                </a:solidFill>
                <a:latin typeface="HG丸ｺﾞｼｯｸM-PRO" panose="020F0600000000000000" pitchFamily="50" charset="-128"/>
                <a:ea typeface="HG丸ｺﾞｼｯｸM-PRO" panose="020F0600000000000000" pitchFamily="50" charset="-128"/>
              </a:rPr>
              <a:t>汎用</a:t>
            </a:r>
            <a:r>
              <a:rPr lang="en-US" altLang="ja-JP" sz="3200" b="1" dirty="0">
                <a:solidFill>
                  <a:schemeClr val="bg1"/>
                </a:solidFill>
                <a:latin typeface="HG丸ｺﾞｼｯｸM-PRO" panose="020F0600000000000000" pitchFamily="50" charset="-128"/>
                <a:ea typeface="HG丸ｺﾞｼｯｸM-PRO" panose="020F0600000000000000" pitchFamily="50" charset="-128"/>
              </a:rPr>
              <a:t>AI</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への道：スケーリング則</a:t>
            </a:r>
            <a:endParaRPr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21912930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8C2E5C3-2D8A-D64F-5D14-8885CB402C69}"/>
              </a:ext>
            </a:extLst>
          </p:cNvPr>
          <p:cNvSpPr txBox="1"/>
          <p:nvPr/>
        </p:nvSpPr>
        <p:spPr>
          <a:xfrm>
            <a:off x="1" y="0"/>
            <a:ext cx="12192000" cy="584775"/>
          </a:xfrm>
          <a:prstGeom prst="rect">
            <a:avLst/>
          </a:prstGeom>
          <a:solidFill>
            <a:srgbClr val="002060"/>
          </a:solidFill>
        </p:spPr>
        <p:txBody>
          <a:bodyPr wrap="square" rtlCol="0">
            <a:spAutoFit/>
          </a:bodyPr>
          <a:lstStyle/>
          <a:p>
            <a:pPr algn="ctr"/>
            <a:r>
              <a:rPr lang="en-US" altLang="ja-JP" sz="3200" b="1" dirty="0">
                <a:solidFill>
                  <a:schemeClr val="bg1"/>
                </a:solidFill>
                <a:latin typeface="HG丸ｺﾞｼｯｸM-PRO" panose="020F0600000000000000" pitchFamily="50" charset="-128"/>
                <a:ea typeface="HG丸ｺﾞｼｯｸM-PRO" panose="020F0600000000000000" pitchFamily="50" charset="-128"/>
              </a:rPr>
              <a:t>Google</a:t>
            </a:r>
            <a:r>
              <a:rPr lang="ja-JP" altLang="en-US" sz="3200" b="1" dirty="0">
                <a:solidFill>
                  <a:schemeClr val="bg1"/>
                </a:solidFill>
                <a:latin typeface="HG丸ｺﾞｼｯｸM-PRO" panose="020F0600000000000000" pitchFamily="50" charset="-128"/>
                <a:ea typeface="HG丸ｺﾞｼｯｸM-PRO" panose="020F0600000000000000" pitchFamily="50" charset="-128"/>
              </a:rPr>
              <a:t>の検索コスト</a:t>
            </a:r>
            <a:endParaRPr lang="en-US" altLang="ja-JP" sz="3200" b="1" dirty="0">
              <a:solidFill>
                <a:schemeClr val="bg1"/>
              </a:solidFill>
              <a:latin typeface="HG丸ｺﾞｼｯｸM-PRO" panose="020F0600000000000000" pitchFamily="50" charset="-128"/>
              <a:ea typeface="HG丸ｺﾞｼｯｸM-PRO" panose="020F0600000000000000" pitchFamily="50" charset="-128"/>
            </a:endParaRPr>
          </a:p>
        </p:txBody>
      </p:sp>
      <p:pic>
        <p:nvPicPr>
          <p:cNvPr id="10242" name="Picture 2">
            <a:extLst>
              <a:ext uri="{FF2B5EF4-FFF2-40B4-BE49-F238E27FC236}">
                <a16:creationId xmlns:a16="http://schemas.microsoft.com/office/drawing/2014/main" id="{38A2074E-3DA8-21A6-B501-29C05946B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41463"/>
            <a:ext cx="12192000" cy="377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87935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fb76b20-b480-4230-8bf5-23ec920b1ce3}" enabled="0" method="" siteId="{ffb76b20-b480-4230-8bf5-23ec920b1ce3}" removed="1"/>
</clbl:labelList>
</file>

<file path=docProps/app.xml><?xml version="1.0" encoding="utf-8"?>
<Properties xmlns="http://schemas.openxmlformats.org/officeDocument/2006/extended-properties" xmlns:vt="http://schemas.openxmlformats.org/officeDocument/2006/docPropsVTypes">
  <TotalTime>99429</TotalTime>
  <Words>3862</Words>
  <Application>Microsoft Office PowerPoint</Application>
  <PresentationFormat>ワイド画面</PresentationFormat>
  <Paragraphs>530</Paragraphs>
  <Slides>104</Slides>
  <Notes>98</Notes>
  <HiddenSlides>0</HiddenSlides>
  <MMClips>0</MMClips>
  <ScaleCrop>false</ScaleCrop>
  <HeadingPairs>
    <vt:vector size="6" baseType="variant">
      <vt:variant>
        <vt:lpstr>使用されているフォント</vt:lpstr>
      </vt:variant>
      <vt:variant>
        <vt:i4>22</vt:i4>
      </vt:variant>
      <vt:variant>
        <vt:lpstr>テーマ</vt:lpstr>
      </vt:variant>
      <vt:variant>
        <vt:i4>2</vt:i4>
      </vt:variant>
      <vt:variant>
        <vt:lpstr>スライド タイトル</vt:lpstr>
      </vt:variant>
      <vt:variant>
        <vt:i4>104</vt:i4>
      </vt:variant>
    </vt:vector>
  </HeadingPairs>
  <TitlesOfParts>
    <vt:vector size="128" baseType="lpstr">
      <vt:lpstr>BIZ UDPゴシック</vt:lpstr>
      <vt:lpstr>BIZ UDP明朝 Medium</vt:lpstr>
      <vt:lpstr>HGP行書体</vt:lpstr>
      <vt:lpstr>HGP創英角ﾎﾟｯﾌﾟ体</vt:lpstr>
      <vt:lpstr>HG丸ｺﾞｼｯｸM-PRO</vt:lpstr>
      <vt:lpstr>Malgun Gothic</vt:lpstr>
      <vt:lpstr>Meiryo UI</vt:lpstr>
      <vt:lpstr>MS UI Gothic</vt:lpstr>
      <vt:lpstr>ＭＳ ゴシック</vt:lpstr>
      <vt:lpstr>UD デジタル 教科書体 NK-B</vt:lpstr>
      <vt:lpstr>UD Digi Kyokasho NK-R</vt:lpstr>
      <vt:lpstr>var(--font_family_headings, var(--font_family_headings_preset, var(--font-family-title)))</vt:lpstr>
      <vt:lpstr>游ゴシック</vt:lpstr>
      <vt:lpstr>游ゴシック Light</vt:lpstr>
      <vt:lpstr>72 Black</vt:lpstr>
      <vt:lpstr>ADLaM Display</vt:lpstr>
      <vt:lpstr>Amasis MT Pro Black</vt:lpstr>
      <vt:lpstr>Arial</vt:lpstr>
      <vt:lpstr>Bahnschrift Light</vt:lpstr>
      <vt:lpstr>Berlin Sans FB</vt:lpstr>
      <vt:lpstr>Merriweather</vt:lpstr>
      <vt:lpstr>Verdana Pro Cond Black</vt:lpstr>
      <vt:lpstr>Office テーマ</vt:lpstr>
      <vt:lpstr>1_Office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444</cp:revision>
  <cp:lastPrinted>2023-07-25T02:16:56Z</cp:lastPrinted>
  <dcterms:created xsi:type="dcterms:W3CDTF">2023-03-29T00:02:56Z</dcterms:created>
  <dcterms:modified xsi:type="dcterms:W3CDTF">2024-03-27T21:46:08Z</dcterms:modified>
</cp:coreProperties>
</file>